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4"/>
  </p:sldMasterIdLst>
  <p:notesMasterIdLst>
    <p:notesMasterId r:id="rId22"/>
  </p:notesMasterIdLst>
  <p:handoutMasterIdLst>
    <p:handoutMasterId r:id="rId23"/>
  </p:handoutMasterIdLst>
  <p:sldIdLst>
    <p:sldId id="256" r:id="rId5"/>
    <p:sldId id="309" r:id="rId6"/>
    <p:sldId id="298" r:id="rId7"/>
    <p:sldId id="314" r:id="rId8"/>
    <p:sldId id="294" r:id="rId9"/>
    <p:sldId id="302" r:id="rId10"/>
    <p:sldId id="295" r:id="rId11"/>
    <p:sldId id="305" r:id="rId12"/>
    <p:sldId id="306" r:id="rId13"/>
    <p:sldId id="300" r:id="rId14"/>
    <p:sldId id="293" r:id="rId15"/>
    <p:sldId id="312" r:id="rId16"/>
    <p:sldId id="303" r:id="rId17"/>
    <p:sldId id="313" r:id="rId18"/>
    <p:sldId id="301" r:id="rId19"/>
    <p:sldId id="315" r:id="rId20"/>
    <p:sldId id="282"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21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125403-2A2A-4751-AADD-B3A4359B6DF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9E254D-E396-445C-89A0-71402634216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DE933CA-9F2F-4ECA-B1AC-2C5A35ADD235}" type="datetimeFigureOut">
              <a:rPr lang="en-US" smtClean="0"/>
              <a:t>10/6/2020</a:t>
            </a:fld>
            <a:endParaRPr lang="en-US"/>
          </a:p>
        </p:txBody>
      </p:sp>
      <p:sp>
        <p:nvSpPr>
          <p:cNvPr id="4" name="Footer Placeholder 3">
            <a:extLst>
              <a:ext uri="{FF2B5EF4-FFF2-40B4-BE49-F238E27FC236}">
                <a16:creationId xmlns:a16="http://schemas.microsoft.com/office/drawing/2014/main" id="{B07AB209-FA80-4FA6-AB0C-7DA5992E43A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B780A3-82E8-4D56-908B-3D2CAD7DA57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3006BA4-429E-4EE7-9059-B0E87FCC067B}" type="slidenum">
              <a:rPr lang="en-US" smtClean="0"/>
              <a:t>‹#›</a:t>
            </a:fld>
            <a:endParaRPr lang="en-US"/>
          </a:p>
        </p:txBody>
      </p:sp>
    </p:spTree>
    <p:extLst>
      <p:ext uri="{BB962C8B-B14F-4D97-AF65-F5344CB8AC3E}">
        <p14:creationId xmlns:p14="http://schemas.microsoft.com/office/powerpoint/2010/main" val="3453840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F80F711-B6E6-4D3A-AE40-4D234AF2ADFF}" type="datetimeFigureOut">
              <a:rPr lang="en-US" smtClean="0"/>
              <a:t>10/6/2020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E19E424-0E05-4596-A45A-6A76952BECBA}" type="slidenum">
              <a:rPr lang="en-US" smtClean="0"/>
              <a:t>‹#›</a:t>
            </a:fld>
            <a:endParaRPr lang="en-US"/>
          </a:p>
        </p:txBody>
      </p:sp>
    </p:spTree>
    <p:extLst>
      <p:ext uri="{BB962C8B-B14F-4D97-AF65-F5344CB8AC3E}">
        <p14:creationId xmlns:p14="http://schemas.microsoft.com/office/powerpoint/2010/main" val="189526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this section of Special Education Assessments we are going to be looking at the Writing Core Subtests</a:t>
            </a:r>
          </a:p>
          <a:p>
            <a:endParaRPr lang="en-US" dirty="0"/>
          </a:p>
          <a:p>
            <a:endParaRPr lang="en-US" dirty="0"/>
          </a:p>
        </p:txBody>
      </p:sp>
      <p:sp>
        <p:nvSpPr>
          <p:cNvPr id="4" name="Slide Number Placeholder 3"/>
          <p:cNvSpPr>
            <a:spLocks noGrp="1"/>
          </p:cNvSpPr>
          <p:nvPr>
            <p:ph type="sldNum" sz="quarter" idx="10"/>
          </p:nvPr>
        </p:nvSpPr>
        <p:spPr/>
        <p:txBody>
          <a:bodyPr/>
          <a:lstStyle/>
          <a:p>
            <a:fld id="{4E19E424-0E05-4596-A45A-6A76952BECBA}" type="slidenum">
              <a:rPr lang="en-US" smtClean="0"/>
              <a:t>1</a:t>
            </a:fld>
            <a:endParaRPr lang="en-US"/>
          </a:p>
        </p:txBody>
      </p:sp>
    </p:spTree>
    <p:extLst>
      <p:ext uri="{BB962C8B-B14F-4D97-AF65-F5344CB8AC3E}">
        <p14:creationId xmlns:p14="http://schemas.microsoft.com/office/powerpoint/2010/main" val="1961715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record form. It will be used to score all of your subtests given. </a:t>
            </a:r>
          </a:p>
        </p:txBody>
      </p:sp>
      <p:sp>
        <p:nvSpPr>
          <p:cNvPr id="4" name="Slide Number Placeholder 3"/>
          <p:cNvSpPr>
            <a:spLocks noGrp="1"/>
          </p:cNvSpPr>
          <p:nvPr>
            <p:ph type="sldNum" sz="quarter" idx="5"/>
          </p:nvPr>
        </p:nvSpPr>
        <p:spPr/>
        <p:txBody>
          <a:bodyPr/>
          <a:lstStyle/>
          <a:p>
            <a:fld id="{4E19E424-0E05-4596-A45A-6A76952BECBA}" type="slidenum">
              <a:rPr lang="en-US" smtClean="0"/>
              <a:t>11</a:t>
            </a:fld>
            <a:endParaRPr lang="en-US"/>
          </a:p>
        </p:txBody>
      </p:sp>
    </p:spTree>
    <p:extLst>
      <p:ext uri="{BB962C8B-B14F-4D97-AF65-F5344CB8AC3E}">
        <p14:creationId xmlns:p14="http://schemas.microsoft.com/office/powerpoint/2010/main" val="2796386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examinee must take one entire level. The level recommended for each grade is shown in the record form. If you expect an examinee to perform well below or above average for his/her grade, you may administer a lower or higher level than the one recommended. </a:t>
            </a:r>
          </a:p>
        </p:txBody>
      </p:sp>
      <p:sp>
        <p:nvSpPr>
          <p:cNvPr id="4" name="Slide Number Placeholder 3"/>
          <p:cNvSpPr>
            <a:spLocks noGrp="1"/>
          </p:cNvSpPr>
          <p:nvPr>
            <p:ph type="sldNum" sz="quarter" idx="5"/>
          </p:nvPr>
        </p:nvSpPr>
        <p:spPr/>
        <p:txBody>
          <a:bodyPr/>
          <a:lstStyle/>
          <a:p>
            <a:fld id="{4E19E424-0E05-4596-A45A-6A76952BECBA}" type="slidenum">
              <a:rPr lang="en-US" smtClean="0"/>
              <a:t>12</a:t>
            </a:fld>
            <a:endParaRPr lang="en-US"/>
          </a:p>
        </p:txBody>
      </p:sp>
    </p:spTree>
    <p:extLst>
      <p:ext uri="{BB962C8B-B14F-4D97-AF65-F5344CB8AC3E}">
        <p14:creationId xmlns:p14="http://schemas.microsoft.com/office/powerpoint/2010/main" val="380808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an item that asks the examinee to write a phrase or sentence, if a response is incomprehensible or the examinee does not response, score 0 for all criteria for the item.  With exception for punctuation or capitalization where credit may be given if it is obvious that the examinee has done this correctly. </a:t>
            </a:r>
          </a:p>
        </p:txBody>
      </p:sp>
      <p:sp>
        <p:nvSpPr>
          <p:cNvPr id="4" name="Slide Number Placeholder 3"/>
          <p:cNvSpPr>
            <a:spLocks noGrp="1"/>
          </p:cNvSpPr>
          <p:nvPr>
            <p:ph type="sldNum" sz="quarter" idx="5"/>
          </p:nvPr>
        </p:nvSpPr>
        <p:spPr/>
        <p:txBody>
          <a:bodyPr/>
          <a:lstStyle/>
          <a:p>
            <a:fld id="{4E19E424-0E05-4596-A45A-6A76952BECBA}" type="slidenum">
              <a:rPr lang="en-US" smtClean="0"/>
              <a:t>13</a:t>
            </a:fld>
            <a:endParaRPr lang="en-US"/>
          </a:p>
        </p:txBody>
      </p:sp>
    </p:spTree>
    <p:extLst>
      <p:ext uri="{BB962C8B-B14F-4D97-AF65-F5344CB8AC3E}">
        <p14:creationId xmlns:p14="http://schemas.microsoft.com/office/powerpoint/2010/main" val="378734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MAKE SURE THE EXAMINEE WRITES EACH WORD NEXT TO ITS CORRESPONDING NUMBER.</a:t>
            </a:r>
          </a:p>
        </p:txBody>
      </p:sp>
      <p:sp>
        <p:nvSpPr>
          <p:cNvPr id="4" name="Slide Number Placeholder 3"/>
          <p:cNvSpPr>
            <a:spLocks noGrp="1"/>
          </p:cNvSpPr>
          <p:nvPr>
            <p:ph type="sldNum" sz="quarter" idx="5"/>
          </p:nvPr>
        </p:nvSpPr>
        <p:spPr/>
        <p:txBody>
          <a:bodyPr/>
          <a:lstStyle/>
          <a:p>
            <a:fld id="{4E19E424-0E05-4596-A45A-6A76952BECBA}" type="slidenum">
              <a:rPr lang="en-US" smtClean="0"/>
              <a:t>15</a:t>
            </a:fld>
            <a:endParaRPr lang="en-US"/>
          </a:p>
        </p:txBody>
      </p:sp>
    </p:spTree>
    <p:extLst>
      <p:ext uri="{BB962C8B-B14F-4D97-AF65-F5344CB8AC3E}">
        <p14:creationId xmlns:p14="http://schemas.microsoft.com/office/powerpoint/2010/main" val="189507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score based on spelling only. Do not penalize for poorly formed letters, use of upper and/or lower-case letters or the use of print and/or cursive. </a:t>
            </a:r>
          </a:p>
          <a:p>
            <a:endParaRPr lang="en-US" dirty="0"/>
          </a:p>
        </p:txBody>
      </p:sp>
      <p:sp>
        <p:nvSpPr>
          <p:cNvPr id="4" name="Slide Number Placeholder 3"/>
          <p:cNvSpPr>
            <a:spLocks noGrp="1"/>
          </p:cNvSpPr>
          <p:nvPr>
            <p:ph type="sldNum" sz="quarter" idx="5"/>
          </p:nvPr>
        </p:nvSpPr>
        <p:spPr/>
        <p:txBody>
          <a:bodyPr/>
          <a:lstStyle/>
          <a:p>
            <a:fld id="{4E19E424-0E05-4596-A45A-6A76952BECBA}" type="slidenum">
              <a:rPr lang="en-US" smtClean="0"/>
              <a:t>16</a:t>
            </a:fld>
            <a:endParaRPr lang="en-US"/>
          </a:p>
        </p:txBody>
      </p:sp>
    </p:spTree>
    <p:extLst>
      <p:ext uri="{BB962C8B-B14F-4D97-AF65-F5344CB8AC3E}">
        <p14:creationId xmlns:p14="http://schemas.microsoft.com/office/powerpoint/2010/main" val="272463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please feel free to contact either one of us if you have any questions or concerns. </a:t>
            </a:r>
          </a:p>
        </p:txBody>
      </p:sp>
      <p:sp>
        <p:nvSpPr>
          <p:cNvPr id="4" name="Slide Number Placeholder 3"/>
          <p:cNvSpPr>
            <a:spLocks noGrp="1"/>
          </p:cNvSpPr>
          <p:nvPr>
            <p:ph type="sldNum" sz="quarter" idx="10"/>
          </p:nvPr>
        </p:nvSpPr>
        <p:spPr/>
        <p:txBody>
          <a:bodyPr/>
          <a:lstStyle/>
          <a:p>
            <a:fld id="{4E19E424-0E05-4596-A45A-6A76952BECBA}" type="slidenum">
              <a:rPr lang="en-US" smtClean="0"/>
              <a:t>17</a:t>
            </a:fld>
            <a:endParaRPr lang="en-US"/>
          </a:p>
        </p:txBody>
      </p:sp>
    </p:spTree>
    <p:extLst>
      <p:ext uri="{BB962C8B-B14F-4D97-AF65-F5344CB8AC3E}">
        <p14:creationId xmlns:p14="http://schemas.microsoft.com/office/powerpoint/2010/main" val="2456376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going to look at the Written Expression subtest along with the Spelling subtest. We will look at how to identify the basal and the ceiling and how to score the subtests.</a:t>
            </a:r>
          </a:p>
        </p:txBody>
      </p:sp>
      <p:sp>
        <p:nvSpPr>
          <p:cNvPr id="4" name="Slide Number Placeholder 3"/>
          <p:cNvSpPr>
            <a:spLocks noGrp="1"/>
          </p:cNvSpPr>
          <p:nvPr>
            <p:ph type="sldNum" sz="quarter" idx="10"/>
          </p:nvPr>
        </p:nvSpPr>
        <p:spPr/>
        <p:txBody>
          <a:bodyPr/>
          <a:lstStyle/>
          <a:p>
            <a:fld id="{4E19E424-0E05-4596-A45A-6A76952BECBA}" type="slidenum">
              <a:rPr lang="en-US" smtClean="0"/>
              <a:t>2</a:t>
            </a:fld>
            <a:endParaRPr lang="en-US"/>
          </a:p>
        </p:txBody>
      </p:sp>
    </p:spTree>
    <p:extLst>
      <p:ext uri="{BB962C8B-B14F-4D97-AF65-F5344CB8AC3E}">
        <p14:creationId xmlns:p14="http://schemas.microsoft.com/office/powerpoint/2010/main" val="156435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These are the 6 subtests that make up the core composites. Under written language you will find written expression and spelling.</a:t>
            </a:r>
          </a:p>
          <a:p>
            <a:endParaRPr lang="en-US" dirty="0"/>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4E19E424-0E05-4596-A45A-6A76952BECBA}" type="slidenum">
              <a:rPr lang="en-US" smtClean="0"/>
              <a:t>3</a:t>
            </a:fld>
            <a:endParaRPr lang="en-US"/>
          </a:p>
        </p:txBody>
      </p:sp>
    </p:spTree>
    <p:extLst>
      <p:ext uri="{BB962C8B-B14F-4D97-AF65-F5344CB8AC3E}">
        <p14:creationId xmlns:p14="http://schemas.microsoft.com/office/powerpoint/2010/main" val="408297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For the writing core you may use the written expression level 1, if you are testing a student in the PK or K level,  it starts on page 28 and spelling starts on page 31. </a:t>
            </a:r>
          </a:p>
        </p:txBody>
      </p:sp>
      <p:sp>
        <p:nvSpPr>
          <p:cNvPr id="4" name="Slide Number Placeholder 3"/>
          <p:cNvSpPr>
            <a:spLocks noGrp="1"/>
          </p:cNvSpPr>
          <p:nvPr>
            <p:ph type="sldNum" sz="quarter" idx="5"/>
          </p:nvPr>
        </p:nvSpPr>
        <p:spPr/>
        <p:txBody>
          <a:bodyPr/>
          <a:lstStyle/>
          <a:p>
            <a:fld id="{4E19E424-0E05-4596-A45A-6A76952BECBA}" type="slidenum">
              <a:rPr lang="en-US" smtClean="0"/>
              <a:t>5</a:t>
            </a:fld>
            <a:endParaRPr lang="en-US"/>
          </a:p>
        </p:txBody>
      </p:sp>
    </p:spTree>
    <p:extLst>
      <p:ext uri="{BB962C8B-B14F-4D97-AF65-F5344CB8AC3E}">
        <p14:creationId xmlns:p14="http://schemas.microsoft.com/office/powerpoint/2010/main" val="233407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Level 1 used for PK and K </a:t>
            </a:r>
          </a:p>
        </p:txBody>
      </p:sp>
      <p:sp>
        <p:nvSpPr>
          <p:cNvPr id="4" name="Slide Number Placeholder 3"/>
          <p:cNvSpPr>
            <a:spLocks noGrp="1"/>
          </p:cNvSpPr>
          <p:nvPr>
            <p:ph type="sldNum" sz="quarter" idx="5"/>
          </p:nvPr>
        </p:nvSpPr>
        <p:spPr/>
        <p:txBody>
          <a:bodyPr/>
          <a:lstStyle/>
          <a:p>
            <a:fld id="{4E19E424-0E05-4596-A45A-6A76952BECBA}" type="slidenum">
              <a:rPr lang="en-US" smtClean="0"/>
              <a:t>6</a:t>
            </a:fld>
            <a:endParaRPr lang="en-US"/>
          </a:p>
        </p:txBody>
      </p:sp>
    </p:spTree>
    <p:extLst>
      <p:ext uri="{BB962C8B-B14F-4D97-AF65-F5344CB8AC3E}">
        <p14:creationId xmlns:p14="http://schemas.microsoft.com/office/powerpoint/2010/main" val="230159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level 2 for the written expression which is used for grades 1 or 2. Students would write in this booklet.</a:t>
            </a:r>
          </a:p>
        </p:txBody>
      </p:sp>
      <p:sp>
        <p:nvSpPr>
          <p:cNvPr id="4" name="Slide Number Placeholder 3"/>
          <p:cNvSpPr>
            <a:spLocks noGrp="1"/>
          </p:cNvSpPr>
          <p:nvPr>
            <p:ph type="sldNum" sz="quarter" idx="5"/>
          </p:nvPr>
        </p:nvSpPr>
        <p:spPr/>
        <p:txBody>
          <a:bodyPr/>
          <a:lstStyle/>
          <a:p>
            <a:fld id="{4E19E424-0E05-4596-A45A-6A76952BECBA}" type="slidenum">
              <a:rPr lang="en-US" smtClean="0"/>
              <a:t>7</a:t>
            </a:fld>
            <a:endParaRPr lang="en-US"/>
          </a:p>
        </p:txBody>
      </p:sp>
    </p:spTree>
    <p:extLst>
      <p:ext uri="{BB962C8B-B14F-4D97-AF65-F5344CB8AC3E}">
        <p14:creationId xmlns:p14="http://schemas.microsoft.com/office/powerpoint/2010/main" val="367024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level 3 for the written expression, this is used for students in grades 3 -5. Students would write in this booklet.</a:t>
            </a:r>
          </a:p>
          <a:p>
            <a:endParaRPr lang="en-US" dirty="0"/>
          </a:p>
        </p:txBody>
      </p:sp>
      <p:sp>
        <p:nvSpPr>
          <p:cNvPr id="4" name="Slide Number Placeholder 3"/>
          <p:cNvSpPr>
            <a:spLocks noGrp="1"/>
          </p:cNvSpPr>
          <p:nvPr>
            <p:ph type="sldNum" sz="quarter" idx="5"/>
          </p:nvPr>
        </p:nvSpPr>
        <p:spPr/>
        <p:txBody>
          <a:bodyPr/>
          <a:lstStyle/>
          <a:p>
            <a:fld id="{4E19E424-0E05-4596-A45A-6A76952BECBA}" type="slidenum">
              <a:rPr lang="en-US" smtClean="0"/>
              <a:t>8</a:t>
            </a:fld>
            <a:endParaRPr lang="en-US"/>
          </a:p>
        </p:txBody>
      </p:sp>
    </p:spTree>
    <p:extLst>
      <p:ext uri="{BB962C8B-B14F-4D97-AF65-F5344CB8AC3E}">
        <p14:creationId xmlns:p14="http://schemas.microsoft.com/office/powerpoint/2010/main" val="1969119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level 4 for the written expression, used for students in grades 6-12. Students would write in this booklet.</a:t>
            </a:r>
          </a:p>
          <a:p>
            <a:endParaRPr lang="en-US" dirty="0"/>
          </a:p>
        </p:txBody>
      </p:sp>
      <p:sp>
        <p:nvSpPr>
          <p:cNvPr id="4" name="Slide Number Placeholder 3"/>
          <p:cNvSpPr>
            <a:spLocks noGrp="1"/>
          </p:cNvSpPr>
          <p:nvPr>
            <p:ph type="sldNum" sz="quarter" idx="5"/>
          </p:nvPr>
        </p:nvSpPr>
        <p:spPr/>
        <p:txBody>
          <a:bodyPr/>
          <a:lstStyle/>
          <a:p>
            <a:fld id="{4E19E424-0E05-4596-A45A-6A76952BECBA}" type="slidenum">
              <a:rPr lang="en-US" smtClean="0"/>
              <a:t>9</a:t>
            </a:fld>
            <a:endParaRPr lang="en-US"/>
          </a:p>
        </p:txBody>
      </p:sp>
    </p:spTree>
    <p:extLst>
      <p:ext uri="{BB962C8B-B14F-4D97-AF65-F5344CB8AC3E}">
        <p14:creationId xmlns:p14="http://schemas.microsoft.com/office/powerpoint/2010/main" val="2165159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look at the Basal or where to start, the Discontinue or where to stop and if/when you will need to fall back to a new starting point. </a:t>
            </a:r>
          </a:p>
        </p:txBody>
      </p:sp>
      <p:sp>
        <p:nvSpPr>
          <p:cNvPr id="4" name="Slide Number Placeholder 3"/>
          <p:cNvSpPr>
            <a:spLocks noGrp="1"/>
          </p:cNvSpPr>
          <p:nvPr>
            <p:ph type="sldNum" sz="quarter" idx="5"/>
          </p:nvPr>
        </p:nvSpPr>
        <p:spPr/>
        <p:txBody>
          <a:bodyPr/>
          <a:lstStyle/>
          <a:p>
            <a:fld id="{4E19E424-0E05-4596-A45A-6A76952BECBA}" type="slidenum">
              <a:rPr lang="en-US" smtClean="0"/>
              <a:t>10</a:t>
            </a:fld>
            <a:endParaRPr lang="en-US"/>
          </a:p>
        </p:txBody>
      </p:sp>
    </p:spTree>
    <p:extLst>
      <p:ext uri="{BB962C8B-B14F-4D97-AF65-F5344CB8AC3E}">
        <p14:creationId xmlns:p14="http://schemas.microsoft.com/office/powerpoint/2010/main" val="1364234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65417" y="5054602"/>
            <a:ext cx="673276" cy="279400"/>
          </a:xfrm>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AD0CFC04-1172-4CD4-9294-D44D573B6BBE}"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55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2D14EC-F8E2-45D2-960A-F4AB6281B72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428009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623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821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549279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04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771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618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174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1474127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2D14EC-F8E2-45D2-960A-F4AB6281B727}" type="datetimeFigureOut">
              <a:rPr lang="en-US" smtClean="0"/>
              <a:t>10/6/2020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0CFC04-1172-4CD4-9294-D44D573B6BBE}"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193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2D14EC-F8E2-45D2-960A-F4AB6281B72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256500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2D14EC-F8E2-45D2-960A-F4AB6281B727}" type="datetimeFigureOut">
              <a:rPr lang="en-US" smtClean="0"/>
              <a:t>10/6/2020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0CFC04-1172-4CD4-9294-D44D573B6BBE}"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0571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B2D14EC-F8E2-45D2-960A-F4AB6281B727}" type="datetimeFigureOut">
              <a:rPr lang="en-US" smtClean="0"/>
              <a:t>10/6/2020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0CFC04-1172-4CD4-9294-D44D573B6BBE}"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71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D14EC-F8E2-45D2-960A-F4AB6281B727}" type="datetimeFigureOut">
              <a:rPr lang="en-US" smtClean="0"/>
              <a:t>10/6/2020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220348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2D14EC-F8E2-45D2-960A-F4AB6281B72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CFC04-1172-4CD4-9294-D44D573B6BBE}"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41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B2D14EC-F8E2-45D2-960A-F4AB6281B727}" type="datetimeFigureOut">
              <a:rPr lang="en-US" smtClean="0"/>
              <a:t>10/6/2020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0CFC04-1172-4CD4-9294-D44D573B6BBE}" type="slidenum">
              <a:rPr lang="en-US" smtClean="0"/>
              <a:t>‹#›</a:t>
            </a:fld>
            <a:endParaRPr lang="en-US"/>
          </a:p>
        </p:txBody>
      </p:sp>
    </p:spTree>
    <p:extLst>
      <p:ext uri="{BB962C8B-B14F-4D97-AF65-F5344CB8AC3E}">
        <p14:creationId xmlns:p14="http://schemas.microsoft.com/office/powerpoint/2010/main" val="9700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B2D14EC-F8E2-45D2-960A-F4AB6281B727}" type="datetimeFigureOut">
              <a:rPr lang="en-US" smtClean="0"/>
              <a:t>10/6/2020</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0CFC04-1172-4CD4-9294-D44D573B6BBE}" type="slidenum">
              <a:rPr lang="en-US" smtClean="0"/>
              <a:t>‹#›</a:t>
            </a:fld>
            <a:endParaRPr lang="en-US"/>
          </a:p>
        </p:txBody>
      </p:sp>
    </p:spTree>
    <p:extLst>
      <p:ext uri="{BB962C8B-B14F-4D97-AF65-F5344CB8AC3E}">
        <p14:creationId xmlns:p14="http://schemas.microsoft.com/office/powerpoint/2010/main" val="214792668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Teresa_lackey@chino.k12.ca.us" TargetMode="External"/><Relationship Id="rId5" Type="http://schemas.openxmlformats.org/officeDocument/2006/relationships/hyperlink" Target="mailto:Denise_deloria@chino.k12.ca.u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twowritingteachers.wordpress.com/2016/01/16/accountability-writers-workshop/" TargetMode="External"/><Relationship Id="rId5" Type="http://schemas.openxmlformats.org/officeDocument/2006/relationships/image" Target="../media/image19.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notesSlide" Target="../notesSlides/notesSlide10.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notesSlide" Target="../notesSlides/notesSlide12.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jpe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hyperlink" Target="mailto:Teresa_lackey@chino.k12.ca.us" TargetMode="External"/><Relationship Id="rId3" Type="http://schemas.openxmlformats.org/officeDocument/2006/relationships/slideLayout" Target="../slideLayouts/slideLayout7.xml"/><Relationship Id="rId7" Type="http://schemas.openxmlformats.org/officeDocument/2006/relationships/hyperlink" Target="mailto:denise_deloria@chino.k12.ca.us"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pixabay.com/en/email-mailing-internet-icon-1975018/" TargetMode="External"/><Relationship Id="rId5" Type="http://schemas.openxmlformats.org/officeDocument/2006/relationships/image" Target="../media/image26.png"/><Relationship Id="rId4" Type="http://schemas.openxmlformats.org/officeDocument/2006/relationships/notesSlide" Target="../notesSlides/notesSlide15.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emf"/><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167" y="1752600"/>
            <a:ext cx="7772400" cy="1470025"/>
          </a:xfrm>
        </p:spPr>
        <p:txBody>
          <a:bodyPr/>
          <a:lstStyle/>
          <a:p>
            <a:br>
              <a:rPr lang="en-US" sz="8000" dirty="0"/>
            </a:br>
            <a:r>
              <a:rPr lang="en-US" sz="5400" dirty="0"/>
              <a:t>Writing Core Subtests </a:t>
            </a:r>
            <a:br>
              <a:rPr lang="en-US" sz="5400" dirty="0"/>
            </a:br>
            <a:r>
              <a:rPr lang="en-US" sz="5400" dirty="0"/>
              <a:t>on the KTEA 3</a:t>
            </a:r>
          </a:p>
        </p:txBody>
      </p:sp>
      <p:sp>
        <p:nvSpPr>
          <p:cNvPr id="3" name="Subtitle 2"/>
          <p:cNvSpPr>
            <a:spLocks noGrp="1"/>
          </p:cNvSpPr>
          <p:nvPr>
            <p:ph type="subTitle" idx="1"/>
          </p:nvPr>
        </p:nvSpPr>
        <p:spPr>
          <a:xfrm>
            <a:off x="1921934" y="3598327"/>
            <a:ext cx="5308866" cy="1735673"/>
          </a:xfrm>
        </p:spPr>
        <p:txBody>
          <a:bodyPr>
            <a:normAutofit fontScale="25000" lnSpcReduction="20000"/>
          </a:bodyPr>
          <a:lstStyle/>
          <a:p>
            <a:pPr algn="ctr"/>
            <a:r>
              <a:rPr lang="en-US" sz="5600"/>
              <a:t> </a:t>
            </a:r>
            <a:r>
              <a:rPr lang="en-US" sz="7200"/>
              <a:t>Denise </a:t>
            </a:r>
            <a:r>
              <a:rPr lang="en-US" sz="7200" err="1"/>
              <a:t>DeLoria</a:t>
            </a:r>
            <a:r>
              <a:rPr lang="en-US" sz="7200"/>
              <a:t>, Elementary SPED Instructional Coach</a:t>
            </a:r>
          </a:p>
          <a:p>
            <a:pPr algn="ctr"/>
            <a:r>
              <a:rPr lang="en-US" sz="7200">
                <a:hlinkClick r:id="rId5"/>
              </a:rPr>
              <a:t>Denise_deloria@chino.k12.ca.us</a:t>
            </a:r>
            <a:endParaRPr lang="en-US" sz="7200"/>
          </a:p>
          <a:p>
            <a:pPr algn="ctr"/>
            <a:r>
              <a:rPr lang="en-US" sz="7200"/>
              <a:t>Teresa Lackey, Secondary SPED Instructional Coach</a:t>
            </a:r>
          </a:p>
          <a:p>
            <a:pPr algn="ctr"/>
            <a:r>
              <a:rPr lang="en-US" sz="7200">
                <a:hlinkClick r:id="rId6"/>
              </a:rPr>
              <a:t>Teresa_lackey@chino.k12.ca.us</a:t>
            </a:r>
            <a:endParaRPr lang="en-US" sz="7200"/>
          </a:p>
          <a:p>
            <a:pPr algn="ctr"/>
            <a:endParaRPr lang="en-US" sz="7200"/>
          </a:p>
          <a:p>
            <a:pPr algn="ctr"/>
            <a:endParaRPr lang="en-US" sz="3600"/>
          </a:p>
          <a:p>
            <a:pPr algn="ctr"/>
            <a:endParaRPr lang="en-US" sz="3600"/>
          </a:p>
        </p:txBody>
      </p:sp>
      <p:pic>
        <p:nvPicPr>
          <p:cNvPr id="4" name="Audio 3">
            <a:hlinkClick r:id="" action="ppaction://media"/>
            <a:extLst>
              <a:ext uri="{FF2B5EF4-FFF2-40B4-BE49-F238E27FC236}">
                <a16:creationId xmlns:a16="http://schemas.microsoft.com/office/drawing/2014/main" id="{F81A3277-8D4C-44F8-A6F6-7040C356ED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5828607"/>
      </p:ext>
    </p:extLst>
  </p:cSld>
  <p:clrMapOvr>
    <a:masterClrMapping/>
  </p:clrMapOvr>
  <mc:AlternateContent xmlns:mc="http://schemas.openxmlformats.org/markup-compatibility/2006" xmlns:p14="http://schemas.microsoft.com/office/powerpoint/2010/main">
    <mc:Choice Requires="p14">
      <p:transition spd="slow" p14:dur="2000" advTm="7828"/>
    </mc:Choice>
    <mc:Fallback xmlns="">
      <p:transition spd="slow" advTm="7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A2C4-B76C-4BFF-BC83-3F00612D07E3}"/>
              </a:ext>
            </a:extLst>
          </p:cNvPr>
          <p:cNvSpPr>
            <a:spLocks noGrp="1"/>
          </p:cNvSpPr>
          <p:nvPr>
            <p:ph type="title"/>
          </p:nvPr>
        </p:nvSpPr>
        <p:spPr/>
        <p:txBody>
          <a:bodyPr>
            <a:normAutofit fontScale="90000"/>
          </a:bodyPr>
          <a:lstStyle/>
          <a:p>
            <a:r>
              <a:rPr lang="en-US" dirty="0"/>
              <a:t>SCORING WRITTEN EXPRESSION</a:t>
            </a:r>
          </a:p>
        </p:txBody>
      </p:sp>
      <p:pic>
        <p:nvPicPr>
          <p:cNvPr id="4" name="Picture 4" descr="A picture containing table, sitting, cup, room&#10;&#10;Description automatically generated">
            <a:extLst>
              <a:ext uri="{FF2B5EF4-FFF2-40B4-BE49-F238E27FC236}">
                <a16:creationId xmlns:a16="http://schemas.microsoft.com/office/drawing/2014/main" id="{CF968FEB-C394-4E64-B387-322753C67BDF}"/>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1332558" y="2452959"/>
            <a:ext cx="6414936" cy="3506156"/>
          </a:xfrm>
        </p:spPr>
      </p:pic>
      <p:sp>
        <p:nvSpPr>
          <p:cNvPr id="5" name="TextBox 4">
            <a:extLst>
              <a:ext uri="{FF2B5EF4-FFF2-40B4-BE49-F238E27FC236}">
                <a16:creationId xmlns:a16="http://schemas.microsoft.com/office/drawing/2014/main" id="{9565D5C3-7B11-4ED0-9EDE-91371A168B4F}"/>
              </a:ext>
            </a:extLst>
          </p:cNvPr>
          <p:cNvSpPr txBox="1"/>
          <p:nvPr/>
        </p:nvSpPr>
        <p:spPr>
          <a:xfrm>
            <a:off x="1721540" y="5441531"/>
            <a:ext cx="4804673" cy="331876"/>
          </a:xfrm>
          <a:prstGeom prst="rect">
            <a:avLst/>
          </a:prstGeom>
        </p:spPr>
        <p:txBody>
          <a:bodyPr lIns="91440" tIns="45720" rIns="91440" bIns="45720" anchor="t">
            <a:normAutofit fontScale="92500" lnSpcReduction="10000"/>
          </a:bodyPr>
          <a:lstStyle/>
          <a:p>
            <a:endParaRPr lang="en-US" dirty="0"/>
          </a:p>
        </p:txBody>
      </p:sp>
      <p:pic>
        <p:nvPicPr>
          <p:cNvPr id="3" name="Audio 2">
            <a:hlinkClick r:id="" action="ppaction://media"/>
            <a:extLst>
              <a:ext uri="{FF2B5EF4-FFF2-40B4-BE49-F238E27FC236}">
                <a16:creationId xmlns:a16="http://schemas.microsoft.com/office/drawing/2014/main" id="{A999500D-6E85-422E-826F-1E31E74568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9351659"/>
      </p:ext>
    </p:extLst>
  </p:cSld>
  <p:clrMapOvr>
    <a:masterClrMapping/>
  </p:clrMapOvr>
  <mc:AlternateContent xmlns:mc="http://schemas.openxmlformats.org/markup-compatibility/2006" xmlns:p14="http://schemas.microsoft.com/office/powerpoint/2010/main">
    <mc:Choice Requires="p14">
      <p:transition spd="slow" p14:dur="2000" advTm="16403"/>
    </mc:Choice>
    <mc:Fallback xmlns="">
      <p:transition spd="slow" advTm="1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43" name="Picture 42">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22B0329-F7DB-4E22-9FE0-F9C04C72A078}"/>
              </a:ext>
            </a:extLst>
          </p:cNvPr>
          <p:cNvSpPr>
            <a:spLocks noGrp="1"/>
          </p:cNvSpPr>
          <p:nvPr>
            <p:ph type="title"/>
          </p:nvPr>
        </p:nvSpPr>
        <p:spPr>
          <a:xfrm>
            <a:off x="971551" y="982132"/>
            <a:ext cx="2745042" cy="1325373"/>
          </a:xfrm>
        </p:spPr>
        <p:txBody>
          <a:bodyPr anchor="b">
            <a:normAutofit/>
          </a:bodyPr>
          <a:lstStyle/>
          <a:p>
            <a:r>
              <a:rPr lang="en-US" sz="2400">
                <a:solidFill>
                  <a:srgbClr val="262626"/>
                </a:solidFill>
              </a:rPr>
              <a:t>KTEA-3 Record Form</a:t>
            </a:r>
          </a:p>
        </p:txBody>
      </p:sp>
      <p:cxnSp>
        <p:nvCxnSpPr>
          <p:cNvPr id="48" name="Straight Connector 47">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B34AB00A-4E70-41AD-9969-4656B177DC2D}"/>
              </a:ext>
            </a:extLst>
          </p:cNvPr>
          <p:cNvSpPr>
            <a:spLocks noGrp="1"/>
          </p:cNvSpPr>
          <p:nvPr>
            <p:ph idx="1"/>
          </p:nvPr>
        </p:nvSpPr>
        <p:spPr>
          <a:xfrm>
            <a:off x="971550" y="2493774"/>
            <a:ext cx="2745043" cy="3382094"/>
          </a:xfrm>
        </p:spPr>
        <p:txBody>
          <a:bodyPr>
            <a:normAutofit/>
          </a:bodyPr>
          <a:lstStyle/>
          <a:p>
            <a:pPr algn="ctr"/>
            <a:r>
              <a:rPr lang="en-US">
                <a:solidFill>
                  <a:srgbClr val="262626"/>
                </a:solidFill>
              </a:rPr>
              <a:t>Used for scoring</a:t>
            </a:r>
          </a:p>
          <a:p>
            <a:pPr algn="ctr"/>
            <a:r>
              <a:rPr lang="en-US">
                <a:solidFill>
                  <a:srgbClr val="262626"/>
                </a:solidFill>
              </a:rPr>
              <a:t>Can be Form B or Form A (blue)</a:t>
            </a:r>
          </a:p>
        </p:txBody>
      </p:sp>
      <p:pic>
        <p:nvPicPr>
          <p:cNvPr id="6" name="Content Placeholder 5">
            <a:extLst>
              <a:ext uri="{FF2B5EF4-FFF2-40B4-BE49-F238E27FC236}">
                <a16:creationId xmlns:a16="http://schemas.microsoft.com/office/drawing/2014/main" id="{27A8C32A-517E-4A9E-8775-00FE1BD44310}"/>
              </a:ext>
            </a:extLst>
          </p:cNvPr>
          <p:cNvPicPr>
            <a:picLocks noChangeAspect="1"/>
          </p:cNvPicPr>
          <p:nvPr/>
        </p:nvPicPr>
        <p:blipFill>
          <a:blip r:embed="rId8"/>
          <a:stretch>
            <a:fillRect/>
          </a:stretch>
        </p:blipFill>
        <p:spPr>
          <a:xfrm>
            <a:off x="4212924" y="982131"/>
            <a:ext cx="3804253" cy="4893735"/>
          </a:xfrm>
          <a:prstGeom prst="rect">
            <a:avLst/>
          </a:prstGeom>
          <a:ln w="57150" cmpd="thickThin">
            <a:solidFill>
              <a:srgbClr val="7F7F7F"/>
            </a:solidFill>
            <a:miter lim="800000"/>
          </a:ln>
        </p:spPr>
      </p:pic>
      <p:pic>
        <p:nvPicPr>
          <p:cNvPr id="3" name="Audio 2">
            <a:hlinkClick r:id="" action="ppaction://media"/>
            <a:extLst>
              <a:ext uri="{FF2B5EF4-FFF2-40B4-BE49-F238E27FC236}">
                <a16:creationId xmlns:a16="http://schemas.microsoft.com/office/drawing/2014/main" id="{3C5D4E18-5643-4B72-9C4D-0A9F1FA740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3715295"/>
      </p:ext>
    </p:extLst>
  </p:cSld>
  <p:clrMapOvr>
    <a:masterClrMapping/>
  </p:clrMapOvr>
  <mc:AlternateContent xmlns:mc="http://schemas.openxmlformats.org/markup-compatibility/2006" xmlns:p14="http://schemas.microsoft.com/office/powerpoint/2010/main">
    <mc:Choice Requires="p14">
      <p:transition spd="slow" p14:dur="2000" advTm="14104"/>
    </mc:Choice>
    <mc:Fallback xmlns="">
      <p:transition spd="slow" advTm="1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329251-6B8D-44B5-A579-0BF7A2080221}"/>
              </a:ext>
            </a:extLst>
          </p:cNvPr>
          <p:cNvPicPr>
            <a:picLocks noChangeAspect="1"/>
          </p:cNvPicPr>
          <p:nvPr/>
        </p:nvPicPr>
        <p:blipFill>
          <a:blip r:embed="rId5"/>
          <a:stretch>
            <a:fillRect/>
          </a:stretch>
        </p:blipFill>
        <p:spPr>
          <a:xfrm>
            <a:off x="721217" y="1003024"/>
            <a:ext cx="7701566" cy="2062148"/>
          </a:xfrm>
          <a:prstGeom prst="rect">
            <a:avLst/>
          </a:prstGeom>
        </p:spPr>
      </p:pic>
      <p:sp>
        <p:nvSpPr>
          <p:cNvPr id="3" name="TextBox 2">
            <a:extLst>
              <a:ext uri="{FF2B5EF4-FFF2-40B4-BE49-F238E27FC236}">
                <a16:creationId xmlns:a16="http://schemas.microsoft.com/office/drawing/2014/main" id="{E0D9B51C-B9F0-4D3A-9780-DE12301A01E9}"/>
              </a:ext>
            </a:extLst>
          </p:cNvPr>
          <p:cNvSpPr txBox="1"/>
          <p:nvPr/>
        </p:nvSpPr>
        <p:spPr>
          <a:xfrm>
            <a:off x="1249251" y="3429000"/>
            <a:ext cx="622049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Begin the subtest at the student’s grade level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Basal Rule gives the examiner choice on weather to drop back a  </a:t>
            </a:r>
          </a:p>
          <a:p>
            <a:r>
              <a:rPr lang="en-US" dirty="0"/>
              <a:t>     level or not. </a:t>
            </a:r>
          </a:p>
          <a:p>
            <a:endParaRPr lang="en-US" dirty="0"/>
          </a:p>
          <a:p>
            <a:pPr marL="285750" indent="-285750">
              <a:buFont typeface="Arial" panose="020B0604020202020204" pitchFamily="34" charset="0"/>
              <a:buChar char="•"/>
            </a:pPr>
            <a:r>
              <a:rPr lang="en-US" dirty="0"/>
              <a:t>Discontinue at the stop point</a:t>
            </a:r>
          </a:p>
          <a:p>
            <a:pPr marL="285750" indent="-285750">
              <a:buFont typeface="Arial" panose="020B0604020202020204" pitchFamily="34" charset="0"/>
              <a:buChar char="•"/>
            </a:pPr>
            <a:endParaRPr lang="en-US" dirty="0"/>
          </a:p>
        </p:txBody>
      </p:sp>
      <p:pic>
        <p:nvPicPr>
          <p:cNvPr id="4" name="Audio 3">
            <a:hlinkClick r:id="" action="ppaction://media"/>
            <a:extLst>
              <a:ext uri="{FF2B5EF4-FFF2-40B4-BE49-F238E27FC236}">
                <a16:creationId xmlns:a16="http://schemas.microsoft.com/office/drawing/2014/main" id="{47005A3F-1306-4CAA-B50E-94942D61B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8406532"/>
      </p:ext>
    </p:extLst>
  </p:cSld>
  <p:clrMapOvr>
    <a:masterClrMapping/>
  </p:clrMapOvr>
  <mc:AlternateContent xmlns:mc="http://schemas.openxmlformats.org/markup-compatibility/2006" xmlns:p14="http://schemas.microsoft.com/office/powerpoint/2010/main">
    <mc:Choice Requires="p14">
      <p:transition spd="slow" p14:dur="2000" advTm="55087"/>
    </mc:Choice>
    <mc:Fallback xmlns="">
      <p:transition spd="slow" advTm="5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53" name="Picture 52">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4" name="Rectangle 53">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5" name="Picture 54">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6" name="Picture 55">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3908A20-43DA-4E9F-B8A6-C689A6273385}"/>
              </a:ext>
            </a:extLst>
          </p:cNvPr>
          <p:cNvSpPr>
            <a:spLocks noGrp="1"/>
          </p:cNvSpPr>
          <p:nvPr>
            <p:ph type="title"/>
          </p:nvPr>
        </p:nvSpPr>
        <p:spPr>
          <a:xfrm>
            <a:off x="971551" y="982132"/>
            <a:ext cx="2745042" cy="1325373"/>
          </a:xfrm>
        </p:spPr>
        <p:txBody>
          <a:bodyPr anchor="b">
            <a:normAutofit/>
          </a:bodyPr>
          <a:lstStyle/>
          <a:p>
            <a:r>
              <a:rPr lang="en-US" sz="2400" dirty="0">
                <a:solidFill>
                  <a:srgbClr val="262626"/>
                </a:solidFill>
              </a:rPr>
              <a:t>SCORING</a:t>
            </a:r>
          </a:p>
        </p:txBody>
      </p:sp>
      <p:cxnSp>
        <p:nvCxnSpPr>
          <p:cNvPr id="58" name="Straight Connector 57">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DC3888AF-264D-4935-931A-17A7A23C4D7B}"/>
              </a:ext>
            </a:extLst>
          </p:cNvPr>
          <p:cNvSpPr>
            <a:spLocks noGrp="1"/>
          </p:cNvSpPr>
          <p:nvPr>
            <p:ph idx="1"/>
          </p:nvPr>
        </p:nvSpPr>
        <p:spPr>
          <a:xfrm>
            <a:off x="971550" y="2493774"/>
            <a:ext cx="2745043" cy="3382094"/>
          </a:xfrm>
        </p:spPr>
        <p:txBody>
          <a:bodyPr>
            <a:normAutofit/>
          </a:bodyPr>
          <a:lstStyle/>
          <a:p>
            <a:pPr algn="ctr"/>
            <a:r>
              <a:rPr lang="en-US" sz="1400" dirty="0">
                <a:solidFill>
                  <a:srgbClr val="262626"/>
                </a:solidFill>
              </a:rPr>
              <a:t>Each item is scored on several criteria. Each criterion is scored 1 or 0. </a:t>
            </a:r>
            <a:endParaRPr lang="en-US" sz="1400">
              <a:solidFill>
                <a:srgbClr val="262626"/>
              </a:solidFill>
            </a:endParaRPr>
          </a:p>
          <a:p>
            <a:pPr algn="ctr"/>
            <a:r>
              <a:rPr lang="en-US" sz="1400" dirty="0">
                <a:solidFill>
                  <a:srgbClr val="262626"/>
                </a:solidFill>
              </a:rPr>
              <a:t>Score each criterion independently of the others. </a:t>
            </a:r>
            <a:endParaRPr lang="en-US" sz="1400">
              <a:solidFill>
                <a:srgbClr val="262626"/>
              </a:solidFill>
            </a:endParaRPr>
          </a:p>
          <a:p>
            <a:pPr algn="ctr"/>
            <a:r>
              <a:rPr lang="en-US" sz="1400" dirty="0">
                <a:solidFill>
                  <a:srgbClr val="262626"/>
                </a:solidFill>
              </a:rPr>
              <a:t>To calculate the </a:t>
            </a:r>
            <a:r>
              <a:rPr lang="en-US" sz="1400">
                <a:solidFill>
                  <a:srgbClr val="262626"/>
                </a:solidFill>
              </a:rPr>
              <a:t>rew</a:t>
            </a:r>
            <a:r>
              <a:rPr lang="en-US" sz="1400" dirty="0">
                <a:solidFill>
                  <a:srgbClr val="262626"/>
                </a:solidFill>
              </a:rPr>
              <a:t> score, sum the scores for all items included in the level taken by the examinee. </a:t>
            </a:r>
            <a:endParaRPr lang="en-US" sz="1400">
              <a:solidFill>
                <a:srgbClr val="262626"/>
              </a:solidFill>
            </a:endParaRPr>
          </a:p>
          <a:p>
            <a:pPr algn="ctr"/>
            <a:r>
              <a:rPr lang="en-US" sz="1400" dirty="0">
                <a:solidFill>
                  <a:srgbClr val="262626"/>
                </a:solidFill>
              </a:rPr>
              <a:t>Refer to the Scoring Manual (Pg. 25) for item by item scoring instructions. </a:t>
            </a:r>
            <a:endParaRPr lang="en-US" sz="1400">
              <a:solidFill>
                <a:srgbClr val="262626"/>
              </a:solidFill>
            </a:endParaRPr>
          </a:p>
          <a:p>
            <a:pPr algn="ctr"/>
            <a:endParaRPr lang="en-US" sz="1400">
              <a:solidFill>
                <a:srgbClr val="262626"/>
              </a:solidFill>
            </a:endParaRPr>
          </a:p>
        </p:txBody>
      </p:sp>
      <p:pic>
        <p:nvPicPr>
          <p:cNvPr id="4" name="Content Placeholder 3">
            <a:extLst>
              <a:ext uri="{FF2B5EF4-FFF2-40B4-BE49-F238E27FC236}">
                <a16:creationId xmlns:a16="http://schemas.microsoft.com/office/drawing/2014/main" id="{2D64A698-EA02-440A-9C8C-0C10F7524339}"/>
              </a:ext>
            </a:extLst>
          </p:cNvPr>
          <p:cNvPicPr>
            <a:picLocks noChangeAspect="1"/>
          </p:cNvPicPr>
          <p:nvPr/>
        </p:nvPicPr>
        <p:blipFill>
          <a:blip r:embed="rId8"/>
          <a:stretch>
            <a:fillRect/>
          </a:stretch>
        </p:blipFill>
        <p:spPr>
          <a:xfrm>
            <a:off x="4182025" y="982131"/>
            <a:ext cx="3866050" cy="4893735"/>
          </a:xfrm>
          <a:prstGeom prst="rect">
            <a:avLst/>
          </a:prstGeom>
          <a:ln w="57150" cmpd="thickThin">
            <a:solidFill>
              <a:srgbClr val="7F7F7F"/>
            </a:solidFill>
            <a:miter lim="800000"/>
          </a:ln>
        </p:spPr>
      </p:pic>
      <p:pic>
        <p:nvPicPr>
          <p:cNvPr id="3" name="Audio 2">
            <a:hlinkClick r:id="" action="ppaction://media"/>
            <a:extLst>
              <a:ext uri="{FF2B5EF4-FFF2-40B4-BE49-F238E27FC236}">
                <a16:creationId xmlns:a16="http://schemas.microsoft.com/office/drawing/2014/main" id="{9804854B-DBC9-4098-9587-D4F68DED15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84013427"/>
      </p:ext>
    </p:extLst>
  </p:cSld>
  <p:clrMapOvr>
    <a:masterClrMapping/>
  </p:clrMapOvr>
  <mc:AlternateContent xmlns:mc="http://schemas.openxmlformats.org/markup-compatibility/2006" xmlns:p14="http://schemas.microsoft.com/office/powerpoint/2010/main">
    <mc:Choice Requires="p14">
      <p:transition spd="slow" p14:dur="2000" advTm="70946"/>
    </mc:Choice>
    <mc:Fallback xmlns="">
      <p:transition spd="slow" advTm="7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40D469-7819-47DF-AA52-FE82F43B805F}"/>
              </a:ext>
            </a:extLst>
          </p:cNvPr>
          <p:cNvPicPr>
            <a:picLocks noChangeAspect="1"/>
          </p:cNvPicPr>
          <p:nvPr/>
        </p:nvPicPr>
        <p:blipFill rotWithShape="1">
          <a:blip r:embed="rId6">
            <a:alphaModFix amt="50000"/>
          </a:blip>
          <a:srcRect l="11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1CF6190B-1FAC-48EA-855C-228BEC68B5CD}"/>
              </a:ext>
            </a:extLst>
          </p:cNvPr>
          <p:cNvSpPr>
            <a:spLocks noGrp="1"/>
          </p:cNvSpPr>
          <p:nvPr>
            <p:ph type="title"/>
          </p:nvPr>
        </p:nvSpPr>
        <p:spPr>
          <a:xfrm>
            <a:off x="2019298" y="1871131"/>
            <a:ext cx="5111752" cy="1515533"/>
          </a:xfrm>
        </p:spPr>
        <p:txBody>
          <a:bodyPr vert="horz" lIns="91440" tIns="45720" rIns="91440" bIns="45720" rtlCol="0" anchor="b">
            <a:normAutofit/>
          </a:bodyPr>
          <a:lstStyle/>
          <a:p>
            <a:r>
              <a:rPr lang="en-US" sz="5400">
                <a:solidFill>
                  <a:srgbClr val="FFFFFF"/>
                </a:solidFill>
              </a:rPr>
              <a:t>SPELLING</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E0EB8F0B-B384-425A-BB69-44FC891C46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9086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234"/>
    </mc:Choice>
    <mc:Fallback xmlns="">
      <p:transition spd="slow" advTm="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 name="Picture 1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42C999A-CEC6-4723-8AED-24A6567AAAD2}"/>
              </a:ext>
            </a:extLst>
          </p:cNvPr>
          <p:cNvSpPr>
            <a:spLocks noGrp="1"/>
          </p:cNvSpPr>
          <p:nvPr>
            <p:ph type="title"/>
          </p:nvPr>
        </p:nvSpPr>
        <p:spPr>
          <a:xfrm>
            <a:off x="5651868" y="982132"/>
            <a:ext cx="2520579" cy="1303867"/>
          </a:xfrm>
        </p:spPr>
        <p:txBody>
          <a:bodyPr>
            <a:normAutofit/>
          </a:bodyPr>
          <a:lstStyle/>
          <a:p>
            <a:r>
              <a:rPr lang="en-US" dirty="0">
                <a:solidFill>
                  <a:srgbClr val="262626"/>
                </a:solidFill>
              </a:rPr>
              <a:t>Spelling</a:t>
            </a:r>
          </a:p>
        </p:txBody>
      </p:sp>
      <p:sp>
        <p:nvSpPr>
          <p:cNvPr id="19" name="Rectangle 1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86528B4-A96E-432C-9992-B64A9A586251}"/>
              </a:ext>
            </a:extLst>
          </p:cNvPr>
          <p:cNvPicPr>
            <a:picLocks noChangeAspect="1"/>
          </p:cNvPicPr>
          <p:nvPr/>
        </p:nvPicPr>
        <p:blipFill>
          <a:blip r:embed="rId8"/>
          <a:stretch>
            <a:fillRect/>
          </a:stretch>
        </p:blipFill>
        <p:spPr>
          <a:xfrm>
            <a:off x="1191663" y="1410208"/>
            <a:ext cx="3694781" cy="3858780"/>
          </a:xfrm>
          <a:prstGeom prst="rect">
            <a:avLst/>
          </a:prstGeom>
        </p:spPr>
      </p:pic>
      <p:cxnSp>
        <p:nvCxnSpPr>
          <p:cNvPr id="21" name="Straight Connector 2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701F1841-B628-439D-BEFF-B1E1F297396D}"/>
              </a:ext>
            </a:extLst>
          </p:cNvPr>
          <p:cNvSpPr>
            <a:spLocks noGrp="1"/>
          </p:cNvSpPr>
          <p:nvPr>
            <p:ph idx="1"/>
          </p:nvPr>
        </p:nvSpPr>
        <p:spPr>
          <a:xfrm>
            <a:off x="5651868" y="2556932"/>
            <a:ext cx="2520578" cy="3318936"/>
          </a:xfrm>
        </p:spPr>
        <p:txBody>
          <a:bodyPr>
            <a:normAutofit/>
          </a:bodyPr>
          <a:lstStyle/>
          <a:p>
            <a:r>
              <a:rPr lang="en-US" sz="1800" dirty="0">
                <a:solidFill>
                  <a:srgbClr val="262626"/>
                </a:solidFill>
              </a:rPr>
              <a:t>Open the Response Booklet to the Spelling page with the appropriate start point and place it in front of the examinee. </a:t>
            </a:r>
          </a:p>
          <a:p>
            <a:r>
              <a:rPr lang="en-US" sz="1800" dirty="0">
                <a:solidFill>
                  <a:srgbClr val="262626"/>
                </a:solidFill>
              </a:rPr>
              <a:t>You may repeat the word or sentence if the examinee asks you to, or if you think he or she did not hear it. </a:t>
            </a:r>
          </a:p>
          <a:p>
            <a:endParaRPr lang="en-US" dirty="0">
              <a:solidFill>
                <a:srgbClr val="262626"/>
              </a:solidFill>
            </a:endParaRPr>
          </a:p>
        </p:txBody>
      </p:sp>
      <p:pic>
        <p:nvPicPr>
          <p:cNvPr id="3" name="Audio 2">
            <a:hlinkClick r:id="" action="ppaction://media"/>
            <a:extLst>
              <a:ext uri="{FF2B5EF4-FFF2-40B4-BE49-F238E27FC236}">
                <a16:creationId xmlns:a16="http://schemas.microsoft.com/office/drawing/2014/main" id="{FB381C57-04FB-49D0-BC50-8B6E6137B7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3703260"/>
      </p:ext>
    </p:extLst>
  </p:cSld>
  <p:clrMapOvr>
    <a:masterClrMapping/>
  </p:clrMapOvr>
  <mc:AlternateContent xmlns:mc="http://schemas.openxmlformats.org/markup-compatibility/2006" xmlns:p14="http://schemas.microsoft.com/office/powerpoint/2010/main">
    <mc:Choice Requires="p14">
      <p:transition spd="slow" p14:dur="2000" advTm="41480"/>
    </mc:Choice>
    <mc:Fallback xmlns="">
      <p:transition spd="slow" advTm="4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6805B7-A40F-41C8-8F35-6F16B3D95793}"/>
              </a:ext>
            </a:extLst>
          </p:cNvPr>
          <p:cNvPicPr>
            <a:picLocks noChangeAspect="1"/>
          </p:cNvPicPr>
          <p:nvPr/>
        </p:nvPicPr>
        <p:blipFill>
          <a:blip r:embed="rId5"/>
          <a:stretch>
            <a:fillRect/>
          </a:stretch>
        </p:blipFill>
        <p:spPr>
          <a:xfrm>
            <a:off x="1352100" y="1072898"/>
            <a:ext cx="6439799" cy="1644543"/>
          </a:xfrm>
          <a:prstGeom prst="rect">
            <a:avLst/>
          </a:prstGeom>
        </p:spPr>
      </p:pic>
      <p:sp>
        <p:nvSpPr>
          <p:cNvPr id="3" name="TextBox 2">
            <a:extLst>
              <a:ext uri="{FF2B5EF4-FFF2-40B4-BE49-F238E27FC236}">
                <a16:creationId xmlns:a16="http://schemas.microsoft.com/office/drawing/2014/main" id="{997B98B1-7C34-4765-B606-5EAA183D537D}"/>
              </a:ext>
            </a:extLst>
          </p:cNvPr>
          <p:cNvSpPr txBox="1"/>
          <p:nvPr/>
        </p:nvSpPr>
        <p:spPr>
          <a:xfrm>
            <a:off x="1532587" y="4288665"/>
            <a:ext cx="6259312" cy="1200329"/>
          </a:xfrm>
          <a:prstGeom prst="rect">
            <a:avLst/>
          </a:prstGeom>
          <a:noFill/>
        </p:spPr>
        <p:txBody>
          <a:bodyPr wrap="square" rtlCol="0">
            <a:spAutoFit/>
          </a:bodyPr>
          <a:lstStyle/>
          <a:p>
            <a:r>
              <a:rPr lang="en-US" dirty="0"/>
              <a:t>Basal: The examinee must pass the FIRST 3 items given or reverse one item at a time until 3 consecutive scores of 1. </a:t>
            </a:r>
          </a:p>
          <a:p>
            <a:endParaRPr lang="en-US" dirty="0"/>
          </a:p>
          <a:p>
            <a:r>
              <a:rPr lang="en-US" dirty="0"/>
              <a:t>Discontinue: Stop testing after 4 consecutive scores of 0.</a:t>
            </a:r>
          </a:p>
        </p:txBody>
      </p:sp>
      <p:pic>
        <p:nvPicPr>
          <p:cNvPr id="4" name="Audio 3">
            <a:hlinkClick r:id="" action="ppaction://media"/>
            <a:extLst>
              <a:ext uri="{FF2B5EF4-FFF2-40B4-BE49-F238E27FC236}">
                <a16:creationId xmlns:a16="http://schemas.microsoft.com/office/drawing/2014/main" id="{36CF8EBE-6500-4529-87CC-9FDF4560B0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5896499"/>
      </p:ext>
    </p:extLst>
  </p:cSld>
  <p:clrMapOvr>
    <a:masterClrMapping/>
  </p:clrMapOvr>
  <mc:AlternateContent xmlns:mc="http://schemas.openxmlformats.org/markup-compatibility/2006" xmlns:p14="http://schemas.microsoft.com/office/powerpoint/2010/main">
    <mc:Choice Requires="p14">
      <p:transition spd="slow" p14:dur="2000" advTm="42920"/>
    </mc:Choice>
    <mc:Fallback xmlns="">
      <p:transition spd="slow" advTm="4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6DC006A-90F8-4009-AAAC-7083B733EC9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97271" y="813771"/>
            <a:ext cx="7149457" cy="4915252"/>
          </a:xfrm>
          <a:prstGeom prst="rect">
            <a:avLst/>
          </a:prstGeom>
        </p:spPr>
      </p:pic>
      <p:sp>
        <p:nvSpPr>
          <p:cNvPr id="2" name="TextBox 1">
            <a:extLst>
              <a:ext uri="{FF2B5EF4-FFF2-40B4-BE49-F238E27FC236}">
                <a16:creationId xmlns:a16="http://schemas.microsoft.com/office/drawing/2014/main" id="{7E0AEACC-9EC9-42EE-8ED4-D2900F906977}"/>
              </a:ext>
            </a:extLst>
          </p:cNvPr>
          <p:cNvSpPr txBox="1"/>
          <p:nvPr/>
        </p:nvSpPr>
        <p:spPr>
          <a:xfrm>
            <a:off x="997271" y="1774065"/>
            <a:ext cx="7149457" cy="4154984"/>
          </a:xfrm>
          <a:prstGeom prst="rect">
            <a:avLst/>
          </a:prstGeom>
          <a:noFill/>
        </p:spPr>
        <p:txBody>
          <a:bodyPr wrap="none" lIns="91440" tIns="45720" rIns="91440" bIns="45720" rtlCol="0" anchor="t">
            <a:spAutoFit/>
          </a:bodyPr>
          <a:lstStyle/>
          <a:p>
            <a:pPr algn="ctr"/>
            <a:r>
              <a:rPr lang="en-US" sz="4400" dirty="0">
                <a:hlinkClick r:id="rId7">
                  <a:extLst>
                    <a:ext uri="{A12FA001-AC4F-418D-AE19-62706E023703}">
                      <ahyp:hlinkClr xmlns:ahyp="http://schemas.microsoft.com/office/drawing/2018/hyperlinkcolor" val="tx"/>
                    </a:ext>
                  </a:extLst>
                </a:hlinkClick>
              </a:rPr>
              <a:t>denise_deloria@chino.k12.ca.us</a:t>
            </a:r>
            <a:endParaRPr lang="en-US" sz="4400" dirty="0"/>
          </a:p>
          <a:p>
            <a:pPr algn="ctr"/>
            <a:r>
              <a:rPr lang="en-US" sz="2000" dirty="0"/>
              <a:t>Elementary Special Education Instructional Coach</a:t>
            </a:r>
          </a:p>
          <a:p>
            <a:pPr algn="ctr"/>
            <a:endParaRPr lang="en-US" sz="4400" dirty="0"/>
          </a:p>
          <a:p>
            <a:pPr algn="ctr"/>
            <a:r>
              <a:rPr lang="en-US" sz="4400" dirty="0">
                <a:hlinkClick r:id="rId8">
                  <a:extLst>
                    <a:ext uri="{A12FA001-AC4F-418D-AE19-62706E023703}">
                      <ahyp:hlinkClr xmlns:ahyp="http://schemas.microsoft.com/office/drawing/2018/hyperlinkcolor" val="tx"/>
                    </a:ext>
                  </a:extLst>
                </a:hlinkClick>
              </a:rPr>
              <a:t>teresa_lackey@chino.k12.ca.us</a:t>
            </a:r>
            <a:endParaRPr lang="en-US" sz="4400" dirty="0"/>
          </a:p>
          <a:p>
            <a:pPr algn="ctr"/>
            <a:r>
              <a:rPr lang="en-US" sz="2000" dirty="0"/>
              <a:t>Secondary Special Education Instructional Coach</a:t>
            </a:r>
          </a:p>
          <a:p>
            <a:pPr algn="ctr"/>
            <a:endParaRPr lang="en-US" sz="4400" dirty="0">
              <a:solidFill>
                <a:srgbClr val="0070C0"/>
              </a:solidFill>
            </a:endParaRPr>
          </a:p>
          <a:p>
            <a:pPr algn="ctr"/>
            <a:endParaRPr lang="en-US" sz="4400" dirty="0"/>
          </a:p>
        </p:txBody>
      </p:sp>
      <p:pic>
        <p:nvPicPr>
          <p:cNvPr id="3" name="Audio 2">
            <a:hlinkClick r:id="" action="ppaction://media"/>
            <a:extLst>
              <a:ext uri="{FF2B5EF4-FFF2-40B4-BE49-F238E27FC236}">
                <a16:creationId xmlns:a16="http://schemas.microsoft.com/office/drawing/2014/main" id="{62FF2FDD-1CC2-4256-AE50-BF2299D190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453720"/>
      </p:ext>
    </p:extLst>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3638" y="1300766"/>
            <a:ext cx="8216723" cy="927279"/>
          </a:xfrm>
          <a:prstGeom prst="rect">
            <a:avLst/>
          </a:prstGeom>
        </p:spPr>
        <p:txBody>
          <a:bodyPr vert="horz" lIns="91440" tIns="45720" rIns="91440" bIns="45720" rtlCol="0" anchor="ctr">
            <a:normAutofit fontScale="25000" lnSpcReduction="20000"/>
          </a:bodyPr>
          <a:lstStyle/>
          <a:p>
            <a:pPr algn="ctr">
              <a:spcBef>
                <a:spcPct val="0"/>
              </a:spcBef>
              <a:spcAft>
                <a:spcPts val="600"/>
              </a:spcAft>
            </a:pPr>
            <a:r>
              <a:rPr lang="en-US" sz="4400" dirty="0">
                <a:ln w="3175" cmpd="sng">
                  <a:noFill/>
                </a:ln>
                <a:solidFill>
                  <a:srgbClr val="FFFFFF"/>
                </a:solidFill>
                <a:latin typeface="+mj-lt"/>
                <a:ea typeface="+mj-ea"/>
                <a:cs typeface="+mj-cs"/>
              </a:rPr>
              <a:t>           Learn</a:t>
            </a:r>
          </a:p>
          <a:p>
            <a:pPr algn="ctr">
              <a:spcBef>
                <a:spcPct val="0"/>
              </a:spcBef>
              <a:spcAft>
                <a:spcPts val="600"/>
              </a:spcAft>
            </a:pPr>
            <a:endParaRPr lang="en-US" sz="4400" dirty="0"/>
          </a:p>
          <a:p>
            <a:pPr algn="ctr">
              <a:spcBef>
                <a:spcPct val="0"/>
              </a:spcBef>
              <a:spcAft>
                <a:spcPts val="600"/>
              </a:spcAft>
            </a:pPr>
            <a:r>
              <a:rPr lang="en-US" sz="11200" dirty="0"/>
              <a:t>Learning Outcomes</a:t>
            </a:r>
          </a:p>
          <a:p>
            <a:pPr algn="ctr">
              <a:spcBef>
                <a:spcPct val="0"/>
              </a:spcBef>
              <a:spcAft>
                <a:spcPts val="600"/>
              </a:spcAft>
            </a:pPr>
            <a:endParaRPr lang="en-US" sz="4400" dirty="0">
              <a:ln w="3175" cmpd="sng">
                <a:noFill/>
              </a:ln>
              <a:solidFill>
                <a:srgbClr val="FFFFFF"/>
              </a:solidFill>
              <a:latin typeface="+mj-lt"/>
              <a:ea typeface="+mj-ea"/>
              <a:cs typeface="+mj-cs"/>
            </a:endParaRPr>
          </a:p>
        </p:txBody>
      </p:sp>
      <p:sp>
        <p:nvSpPr>
          <p:cNvPr id="6" name="TextBox 5"/>
          <p:cNvSpPr txBox="1"/>
          <p:nvPr/>
        </p:nvSpPr>
        <p:spPr>
          <a:xfrm>
            <a:off x="971550" y="2612256"/>
            <a:ext cx="7200897" cy="3263612"/>
          </a:xfrm>
          <a:prstGeom prst="rect">
            <a:avLst/>
          </a:prstGeom>
        </p:spPr>
        <p:txBody>
          <a:bodyPr vert="horz" lIns="91440" tIns="45720" rIns="91440" bIns="45720" rtlCol="0" anchor="t">
            <a:normAutofit lnSpcReduction="10000"/>
          </a:bodyPr>
          <a:lstStyle/>
          <a:p>
            <a:pPr>
              <a:spcBef>
                <a:spcPct val="20000"/>
              </a:spcBef>
              <a:spcAft>
                <a:spcPts val="600"/>
              </a:spcAft>
              <a:buClr>
                <a:schemeClr val="accent1"/>
              </a:buClr>
              <a:buSzPct val="115000"/>
              <a:buFont typeface="Arial"/>
              <a:buChar char="•"/>
            </a:pPr>
            <a:endParaRPr lang="en-US" b="1" dirty="0">
              <a:solidFill>
                <a:schemeClr val="tx1">
                  <a:lumMod val="85000"/>
                  <a:lumOff val="15000"/>
                </a:schemeClr>
              </a:solidFill>
            </a:endParaRPr>
          </a:p>
          <a:p>
            <a:pPr>
              <a:spcBef>
                <a:spcPct val="20000"/>
              </a:spcBef>
              <a:spcAft>
                <a:spcPts val="600"/>
              </a:spcAft>
              <a:buClr>
                <a:schemeClr val="accent1"/>
              </a:buClr>
              <a:buSzPct val="115000"/>
            </a:pPr>
            <a:r>
              <a:rPr lang="en-US" sz="2800" dirty="0">
                <a:solidFill>
                  <a:schemeClr val="tx1">
                    <a:lumMod val="85000"/>
                    <a:lumOff val="15000"/>
                  </a:schemeClr>
                </a:solidFill>
              </a:rPr>
              <a:t>For the subtests:</a:t>
            </a:r>
          </a:p>
          <a:p>
            <a:pPr>
              <a:spcBef>
                <a:spcPct val="20000"/>
              </a:spcBef>
              <a:spcAft>
                <a:spcPts val="600"/>
              </a:spcAft>
              <a:buClr>
                <a:schemeClr val="accent1"/>
              </a:buClr>
              <a:buSzPct val="115000"/>
            </a:pPr>
            <a:r>
              <a:rPr lang="en-US" sz="2800" u="sng" dirty="0">
                <a:solidFill>
                  <a:schemeClr val="tx1">
                    <a:lumMod val="85000"/>
                    <a:lumOff val="15000"/>
                  </a:schemeClr>
                </a:solidFill>
              </a:rPr>
              <a:t>Written Expression</a:t>
            </a:r>
          </a:p>
          <a:p>
            <a:pPr>
              <a:spcBef>
                <a:spcPct val="20000"/>
              </a:spcBef>
              <a:spcAft>
                <a:spcPts val="600"/>
              </a:spcAft>
              <a:buClr>
                <a:schemeClr val="accent1"/>
              </a:buClr>
              <a:buSzPct val="115000"/>
            </a:pPr>
            <a:r>
              <a:rPr lang="en-US" sz="2800" u="sng" dirty="0">
                <a:solidFill>
                  <a:schemeClr val="tx1">
                    <a:lumMod val="85000"/>
                    <a:lumOff val="15000"/>
                  </a:schemeClr>
                </a:solidFill>
              </a:rPr>
              <a:t>Spelling</a:t>
            </a:r>
          </a:p>
          <a:p>
            <a:pPr marL="457200" indent="-457200">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How to identify Basal and Ceiling</a:t>
            </a:r>
          </a:p>
          <a:p>
            <a:pPr marL="457200" indent="-457200">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How to Score the subtests</a:t>
            </a:r>
          </a:p>
        </p:txBody>
      </p:sp>
      <p:pic>
        <p:nvPicPr>
          <p:cNvPr id="2" name="Audio 1">
            <a:hlinkClick r:id="" action="ppaction://media"/>
            <a:extLst>
              <a:ext uri="{FF2B5EF4-FFF2-40B4-BE49-F238E27FC236}">
                <a16:creationId xmlns:a16="http://schemas.microsoft.com/office/drawing/2014/main" id="{C1C900A8-F5E6-43C6-8114-3A317FDE17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0926036"/>
      </p:ext>
    </p:extLst>
  </p:cSld>
  <p:clrMapOvr>
    <a:masterClrMapping/>
  </p:clrMapOvr>
  <mc:AlternateContent xmlns:mc="http://schemas.openxmlformats.org/markup-compatibility/2006" xmlns:p14="http://schemas.microsoft.com/office/powerpoint/2010/main">
    <mc:Choice Requires="p14">
      <p:transition spd="slow" p14:dur="2000" advTm="14545"/>
    </mc:Choice>
    <mc:Fallback xmlns="">
      <p:transition spd="slow" advTm="1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94663" y="2387290"/>
            <a:ext cx="4218436" cy="17786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99400" y="685800"/>
            <a:ext cx="7962436" cy="769441"/>
          </a:xfrm>
          <a:prstGeom prst="rect">
            <a:avLst/>
          </a:prstGeom>
          <a:noFill/>
        </p:spPr>
        <p:txBody>
          <a:bodyPr wrap="none" rtlCol="0">
            <a:spAutoFit/>
          </a:bodyPr>
          <a:lstStyle/>
          <a:p>
            <a:r>
              <a:rPr lang="en-US" sz="4400" b="1" i="1" u="sng"/>
              <a:t>Core Composites &amp; Subtests</a:t>
            </a:r>
          </a:p>
        </p:txBody>
      </p:sp>
      <p:sp>
        <p:nvSpPr>
          <p:cNvPr id="4" name="TextBox 3"/>
          <p:cNvSpPr txBox="1"/>
          <p:nvPr/>
        </p:nvSpPr>
        <p:spPr>
          <a:xfrm>
            <a:off x="5123985" y="2799546"/>
            <a:ext cx="3276600" cy="954107"/>
          </a:xfrm>
          <a:prstGeom prst="rect">
            <a:avLst/>
          </a:prstGeom>
          <a:noFill/>
        </p:spPr>
        <p:txBody>
          <a:bodyPr wrap="square" rtlCol="0">
            <a:spAutoFit/>
          </a:bodyPr>
          <a:lstStyle/>
          <a:p>
            <a:pPr algn="ctr"/>
            <a:r>
              <a:rPr lang="en-US" sz="2800"/>
              <a:t>Academic Skills Battery</a:t>
            </a:r>
          </a:p>
        </p:txBody>
      </p:sp>
      <p:sp>
        <p:nvSpPr>
          <p:cNvPr id="5" name="Rectangle 4"/>
          <p:cNvSpPr/>
          <p:nvPr/>
        </p:nvSpPr>
        <p:spPr>
          <a:xfrm>
            <a:off x="728468" y="1574890"/>
            <a:ext cx="3048000" cy="1219200"/>
          </a:xfrm>
          <a:prstGeom prst="rect">
            <a:avLst/>
          </a:prstGeom>
          <a:solidFill>
            <a:schemeClr val="bg1"/>
          </a:solidFill>
          <a:ln>
            <a:solidFill>
              <a:srgbClr val="0070C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99532" y="1697786"/>
            <a:ext cx="3200400" cy="923330"/>
          </a:xfrm>
          <a:prstGeom prst="rect">
            <a:avLst/>
          </a:prstGeom>
          <a:noFill/>
        </p:spPr>
        <p:txBody>
          <a:bodyPr wrap="square" rtlCol="0">
            <a:spAutoFit/>
          </a:bodyPr>
          <a:lstStyle/>
          <a:p>
            <a:r>
              <a:rPr lang="en-US"/>
              <a:t>              </a:t>
            </a:r>
            <a:r>
              <a:rPr lang="en-US" b="1" u="sng"/>
              <a:t>Reading:</a:t>
            </a:r>
            <a:endParaRPr lang="en-US"/>
          </a:p>
          <a:p>
            <a:r>
              <a:rPr lang="en-US"/>
              <a:t>Letter &amp; Word Recognition</a:t>
            </a:r>
          </a:p>
          <a:p>
            <a:r>
              <a:rPr lang="en-US"/>
              <a:t>Reading Comprehension</a:t>
            </a:r>
          </a:p>
        </p:txBody>
      </p:sp>
      <p:sp>
        <p:nvSpPr>
          <p:cNvPr id="7" name="Rectangle 6"/>
          <p:cNvSpPr/>
          <p:nvPr/>
        </p:nvSpPr>
        <p:spPr>
          <a:xfrm>
            <a:off x="763859" y="3129842"/>
            <a:ext cx="3048000" cy="1219200"/>
          </a:xfrm>
          <a:prstGeom prst="rect">
            <a:avLst/>
          </a:prstGeom>
          <a:solidFill>
            <a:schemeClr val="bg1"/>
          </a:solidFill>
          <a:ln>
            <a:solidFill>
              <a:schemeClr val="tx2"/>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5998" y="3246349"/>
            <a:ext cx="3733800" cy="923330"/>
          </a:xfrm>
          <a:prstGeom prst="rect">
            <a:avLst/>
          </a:prstGeom>
          <a:noFill/>
        </p:spPr>
        <p:txBody>
          <a:bodyPr wrap="square" rtlCol="0">
            <a:spAutoFit/>
          </a:bodyPr>
          <a:lstStyle/>
          <a:p>
            <a:r>
              <a:rPr lang="en-US"/>
              <a:t>                  </a:t>
            </a:r>
            <a:r>
              <a:rPr lang="en-US" b="1" u="sng"/>
              <a:t>Math:</a:t>
            </a:r>
            <a:endParaRPr lang="en-US"/>
          </a:p>
          <a:p>
            <a:r>
              <a:rPr lang="en-US"/>
              <a:t>Math Concepts &amp; Application</a:t>
            </a:r>
          </a:p>
          <a:p>
            <a:r>
              <a:rPr lang="en-US"/>
              <a:t>Math Computations</a:t>
            </a:r>
          </a:p>
        </p:txBody>
      </p:sp>
      <p:sp>
        <p:nvSpPr>
          <p:cNvPr id="9" name="Rectangle 8"/>
          <p:cNvSpPr/>
          <p:nvPr/>
        </p:nvSpPr>
        <p:spPr>
          <a:xfrm>
            <a:off x="763104" y="4642156"/>
            <a:ext cx="3009900" cy="1371600"/>
          </a:xfrm>
          <a:prstGeom prst="rect">
            <a:avLst/>
          </a:prstGeom>
          <a:solidFill>
            <a:schemeClr val="bg1"/>
          </a:solidFill>
          <a:ln>
            <a:solidFill>
              <a:srgbClr val="00B05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2709" y="4774504"/>
            <a:ext cx="2933700" cy="923330"/>
          </a:xfrm>
          <a:prstGeom prst="rect">
            <a:avLst/>
          </a:prstGeom>
          <a:noFill/>
        </p:spPr>
        <p:txBody>
          <a:bodyPr wrap="square" rtlCol="0" anchor="t">
            <a:spAutoFit/>
          </a:bodyPr>
          <a:lstStyle/>
          <a:p>
            <a:pPr algn="ctr"/>
            <a:r>
              <a:rPr lang="en-US" b="1" u="sng"/>
              <a:t>Written Language:</a:t>
            </a:r>
            <a:endParaRPr lang="en-US"/>
          </a:p>
          <a:p>
            <a:r>
              <a:rPr lang="en-US"/>
              <a:t>Written Expression </a:t>
            </a:r>
          </a:p>
          <a:p>
            <a:r>
              <a:rPr lang="en-US"/>
              <a:t>Spelling</a:t>
            </a:r>
          </a:p>
        </p:txBody>
      </p:sp>
      <p:cxnSp>
        <p:nvCxnSpPr>
          <p:cNvPr id="12" name="Straight Arrow Connector 11"/>
          <p:cNvCxnSpPr/>
          <p:nvPr/>
        </p:nvCxnSpPr>
        <p:spPr>
          <a:xfrm>
            <a:off x="3505200" y="2464420"/>
            <a:ext cx="1371600" cy="4122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505200" y="3753653"/>
            <a:ext cx="1524000" cy="51354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3"/>
          </p:cNvCxnSpPr>
          <p:nvPr/>
        </p:nvCxnSpPr>
        <p:spPr>
          <a:xfrm flipV="1">
            <a:off x="3773004" y="3632971"/>
            <a:ext cx="2209800" cy="169498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5034E08D-E855-4E1D-AC53-2B439C4FF1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991561"/>
      </p:ext>
    </p:extLst>
  </p:cSld>
  <p:clrMapOvr>
    <a:masterClrMapping/>
  </p:clrMapOvr>
  <mc:AlternateContent xmlns:mc="http://schemas.openxmlformats.org/markup-compatibility/2006" xmlns:p14="http://schemas.microsoft.com/office/powerpoint/2010/main">
    <mc:Choice Requires="p14">
      <p:transition spd="slow" p14:dur="2000" advTm="14615"/>
    </mc:Choice>
    <mc:Fallback xmlns="">
      <p:transition spd="slow" advTm="1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3940" y="1399880"/>
            <a:ext cx="585611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46249" y="1540931"/>
            <a:ext cx="5657851"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21" name="Group 20">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9173373" cy="659658"/>
            <a:chOff x="-16934" y="3123631"/>
            <a:chExt cx="12231160" cy="659658"/>
          </a:xfrm>
        </p:grpSpPr>
        <p:sp>
          <p:nvSpPr>
            <p:cNvPr id="22"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4"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5DFFD616-2C98-406E-B6E0-7D20F2135208}"/>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dirty="0">
                <a:solidFill>
                  <a:schemeClr val="bg1"/>
                </a:solidFill>
              </a:rPr>
              <a:t>WRITTEN EXPRESSIOIN</a:t>
            </a:r>
          </a:p>
        </p:txBody>
      </p:sp>
      <p:cxnSp>
        <p:nvCxnSpPr>
          <p:cNvPr id="27" name="Straight Connector 26">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14AA9D38-29DA-4E78-A49C-D78033B61E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6345308"/>
      </p:ext>
    </p:extLst>
  </p:cSld>
  <p:clrMapOvr>
    <a:masterClrMapping/>
  </p:clrMapOvr>
  <mc:AlternateContent xmlns:mc="http://schemas.openxmlformats.org/markup-compatibility/2006" xmlns:p14="http://schemas.microsoft.com/office/powerpoint/2010/main">
    <mc:Choice Requires="p14">
      <p:transition spd="slow" p14:dur="2000" advTm="5164"/>
    </mc:Choice>
    <mc:Fallback xmlns="">
      <p:transition spd="slow" advTm="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2">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 name="Picture 13">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14">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16">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C79E5E2-B908-48A1-AFFA-B080AC00FB37}"/>
              </a:ext>
            </a:extLst>
          </p:cNvPr>
          <p:cNvSpPr>
            <a:spLocks noGrp="1"/>
          </p:cNvSpPr>
          <p:nvPr>
            <p:ph type="title"/>
          </p:nvPr>
        </p:nvSpPr>
        <p:spPr>
          <a:xfrm>
            <a:off x="5651868" y="982132"/>
            <a:ext cx="2520579" cy="1303867"/>
          </a:xfrm>
        </p:spPr>
        <p:txBody>
          <a:bodyPr>
            <a:normAutofit fontScale="90000"/>
          </a:bodyPr>
          <a:lstStyle/>
          <a:p>
            <a:r>
              <a:rPr lang="en-US">
                <a:solidFill>
                  <a:srgbClr val="262626"/>
                </a:solidFill>
              </a:rPr>
              <a:t>KTEA-3 Response Booklet</a:t>
            </a:r>
          </a:p>
        </p:txBody>
      </p:sp>
      <p:sp>
        <p:nvSpPr>
          <p:cNvPr id="19" name="Rectangle 18">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848905C-2040-4BB4-8656-3CA6F7A80CF9}"/>
              </a:ext>
            </a:extLst>
          </p:cNvPr>
          <p:cNvPicPr>
            <a:picLocks noChangeAspect="1"/>
          </p:cNvPicPr>
          <p:nvPr/>
        </p:nvPicPr>
        <p:blipFill>
          <a:blip r:embed="rId8"/>
          <a:stretch>
            <a:fillRect/>
          </a:stretch>
        </p:blipFill>
        <p:spPr>
          <a:xfrm>
            <a:off x="1585346" y="1410208"/>
            <a:ext cx="2907415" cy="3858780"/>
          </a:xfrm>
          <a:prstGeom prst="rect">
            <a:avLst/>
          </a:prstGeom>
        </p:spPr>
      </p:pic>
      <p:cxnSp>
        <p:nvCxnSpPr>
          <p:cNvPr id="21" name="Straight Connector 20">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Content Placeholder 7">
            <a:extLst>
              <a:ext uri="{FF2B5EF4-FFF2-40B4-BE49-F238E27FC236}">
                <a16:creationId xmlns:a16="http://schemas.microsoft.com/office/drawing/2014/main" id="{BDE944AE-CE38-40D5-9FE8-000EA172B18D}"/>
              </a:ext>
            </a:extLst>
          </p:cNvPr>
          <p:cNvSpPr>
            <a:spLocks noGrp="1"/>
          </p:cNvSpPr>
          <p:nvPr>
            <p:ph idx="1"/>
          </p:nvPr>
        </p:nvSpPr>
        <p:spPr>
          <a:xfrm>
            <a:off x="5651868" y="2556932"/>
            <a:ext cx="2520578" cy="3318936"/>
          </a:xfrm>
        </p:spPr>
        <p:txBody>
          <a:bodyPr>
            <a:normAutofit/>
          </a:bodyPr>
          <a:lstStyle/>
          <a:p>
            <a:r>
              <a:rPr lang="en-US">
                <a:solidFill>
                  <a:srgbClr val="262626"/>
                </a:solidFill>
              </a:rPr>
              <a:t>This will be used with only the tests listed on the front. </a:t>
            </a:r>
          </a:p>
          <a:p>
            <a:r>
              <a:rPr lang="en-US">
                <a:solidFill>
                  <a:srgbClr val="262626"/>
                </a:solidFill>
              </a:rPr>
              <a:t>Students write in this booklet</a:t>
            </a:r>
          </a:p>
        </p:txBody>
      </p:sp>
      <p:pic>
        <p:nvPicPr>
          <p:cNvPr id="3" name="Audio 2">
            <a:hlinkClick r:id="" action="ppaction://media"/>
            <a:extLst>
              <a:ext uri="{FF2B5EF4-FFF2-40B4-BE49-F238E27FC236}">
                <a16:creationId xmlns:a16="http://schemas.microsoft.com/office/drawing/2014/main" id="{238146AE-61DA-4FFF-8F4F-15893118F5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305433"/>
      </p:ext>
    </p:extLst>
  </p:cSld>
  <p:clrMapOvr>
    <a:masterClrMapping/>
  </p:clrMapOvr>
  <mc:AlternateContent xmlns:mc="http://schemas.openxmlformats.org/markup-compatibility/2006" xmlns:p14="http://schemas.microsoft.com/office/powerpoint/2010/main">
    <mc:Choice Requires="p14">
      <p:transition spd="slow" p14:dur="2000" advTm="19421"/>
    </mc:Choice>
    <mc:Fallback xmlns="">
      <p:transition spd="slow" advTm="1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 name="Picture 1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18DC4DAC-59A8-4249-B059-4DB5C17C0CF9}"/>
              </a:ext>
            </a:extLst>
          </p:cNvPr>
          <p:cNvSpPr>
            <a:spLocks noGrp="1"/>
          </p:cNvSpPr>
          <p:nvPr>
            <p:ph type="title"/>
          </p:nvPr>
        </p:nvSpPr>
        <p:spPr>
          <a:xfrm>
            <a:off x="971551" y="982132"/>
            <a:ext cx="2745042" cy="1325373"/>
          </a:xfrm>
        </p:spPr>
        <p:txBody>
          <a:bodyPr anchor="b">
            <a:normAutofit/>
          </a:bodyPr>
          <a:lstStyle/>
          <a:p>
            <a:r>
              <a:rPr lang="en-US" sz="2400" dirty="0">
                <a:solidFill>
                  <a:srgbClr val="262626"/>
                </a:solidFill>
              </a:rPr>
              <a:t>KTEA-3 Written Expression</a:t>
            </a:r>
          </a:p>
        </p:txBody>
      </p:sp>
      <p:cxnSp>
        <p:nvCxnSpPr>
          <p:cNvPr id="19" name="Straight Connector 1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C9471765-EDE9-488B-8E66-342A98BEE3D4}"/>
              </a:ext>
            </a:extLst>
          </p:cNvPr>
          <p:cNvSpPr>
            <a:spLocks noGrp="1"/>
          </p:cNvSpPr>
          <p:nvPr>
            <p:ph idx="1"/>
          </p:nvPr>
        </p:nvSpPr>
        <p:spPr>
          <a:xfrm>
            <a:off x="971550" y="2493774"/>
            <a:ext cx="2745043" cy="3382094"/>
          </a:xfrm>
        </p:spPr>
        <p:txBody>
          <a:bodyPr>
            <a:normAutofit/>
          </a:bodyPr>
          <a:lstStyle/>
          <a:p>
            <a:r>
              <a:rPr lang="en-US" sz="2400" dirty="0">
                <a:solidFill>
                  <a:srgbClr val="262626"/>
                </a:solidFill>
              </a:rPr>
              <a:t>Form A or B</a:t>
            </a:r>
            <a:endParaRPr lang="en-US" dirty="0">
              <a:solidFill>
                <a:srgbClr val="262626"/>
              </a:solidFill>
            </a:endParaRPr>
          </a:p>
          <a:p>
            <a:r>
              <a:rPr lang="en-US" dirty="0">
                <a:solidFill>
                  <a:srgbClr val="262626"/>
                </a:solidFill>
              </a:rPr>
              <a:t>Level 1, PK-K </a:t>
            </a:r>
          </a:p>
          <a:p>
            <a:r>
              <a:rPr lang="en-US" dirty="0">
                <a:solidFill>
                  <a:srgbClr val="262626"/>
                </a:solidFill>
              </a:rPr>
              <a:t>In Response Booklet </a:t>
            </a:r>
          </a:p>
          <a:p>
            <a:pPr algn="ctr"/>
            <a:endParaRPr lang="en-US" sz="1400" dirty="0">
              <a:solidFill>
                <a:srgbClr val="262626"/>
              </a:solidFill>
            </a:endParaRPr>
          </a:p>
        </p:txBody>
      </p:sp>
      <p:pic>
        <p:nvPicPr>
          <p:cNvPr id="4" name="Content Placeholder 3">
            <a:extLst>
              <a:ext uri="{FF2B5EF4-FFF2-40B4-BE49-F238E27FC236}">
                <a16:creationId xmlns:a16="http://schemas.microsoft.com/office/drawing/2014/main" id="{B70221A8-7C96-4A91-97D6-3105953D41AD}"/>
              </a:ext>
            </a:extLst>
          </p:cNvPr>
          <p:cNvPicPr>
            <a:picLocks noChangeAspect="1"/>
          </p:cNvPicPr>
          <p:nvPr/>
        </p:nvPicPr>
        <p:blipFill>
          <a:blip r:embed="rId8"/>
          <a:stretch>
            <a:fillRect/>
          </a:stretch>
        </p:blipFill>
        <p:spPr>
          <a:xfrm>
            <a:off x="4243197" y="982131"/>
            <a:ext cx="3743707" cy="4893735"/>
          </a:xfrm>
          <a:prstGeom prst="rect">
            <a:avLst/>
          </a:prstGeom>
          <a:ln w="57150" cmpd="thickThin">
            <a:solidFill>
              <a:srgbClr val="7F7F7F"/>
            </a:solidFill>
            <a:miter lim="800000"/>
          </a:ln>
        </p:spPr>
      </p:pic>
      <p:pic>
        <p:nvPicPr>
          <p:cNvPr id="3" name="Audio 2">
            <a:hlinkClick r:id="" action="ppaction://media"/>
            <a:extLst>
              <a:ext uri="{FF2B5EF4-FFF2-40B4-BE49-F238E27FC236}">
                <a16:creationId xmlns:a16="http://schemas.microsoft.com/office/drawing/2014/main" id="{3CFABFD5-CF50-4E09-837A-41B728C437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4195786"/>
      </p:ext>
    </p:extLst>
  </p:cSld>
  <p:clrMapOvr>
    <a:masterClrMapping/>
  </p:clrMapOvr>
  <mc:AlternateContent xmlns:mc="http://schemas.openxmlformats.org/markup-compatibility/2006" xmlns:p14="http://schemas.microsoft.com/office/powerpoint/2010/main">
    <mc:Choice Requires="p14">
      <p:transition spd="slow" p14:dur="2000" advTm="10784"/>
    </mc:Choice>
    <mc:Fallback xmlns="">
      <p:transition spd="slow" advTm="1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5" name="Picture 24">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27">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DAA6B1E-DF45-4054-B00E-6D76486F34C5}"/>
              </a:ext>
            </a:extLst>
          </p:cNvPr>
          <p:cNvSpPr>
            <a:spLocks noGrp="1"/>
          </p:cNvSpPr>
          <p:nvPr>
            <p:ph type="title"/>
          </p:nvPr>
        </p:nvSpPr>
        <p:spPr>
          <a:xfrm>
            <a:off x="971551" y="982132"/>
            <a:ext cx="2745042" cy="1325373"/>
          </a:xfrm>
        </p:spPr>
        <p:txBody>
          <a:bodyPr anchor="b">
            <a:normAutofit/>
          </a:bodyPr>
          <a:lstStyle/>
          <a:p>
            <a:r>
              <a:rPr lang="en-US" sz="2400" dirty="0">
                <a:solidFill>
                  <a:srgbClr val="262626"/>
                </a:solidFill>
              </a:rPr>
              <a:t>KTEA-3 Written Expression Booklet</a:t>
            </a:r>
          </a:p>
        </p:txBody>
      </p:sp>
      <p:cxnSp>
        <p:nvCxnSpPr>
          <p:cNvPr id="30" name="Straight Connector 29">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55A9BF35-E3C5-4B94-9503-1B73EEE6D870}"/>
              </a:ext>
            </a:extLst>
          </p:cNvPr>
          <p:cNvSpPr>
            <a:spLocks noGrp="1"/>
          </p:cNvSpPr>
          <p:nvPr>
            <p:ph idx="1"/>
          </p:nvPr>
        </p:nvSpPr>
        <p:spPr>
          <a:xfrm>
            <a:off x="971550" y="2493774"/>
            <a:ext cx="2745043" cy="3382094"/>
          </a:xfrm>
        </p:spPr>
        <p:txBody>
          <a:bodyPr>
            <a:normAutofit/>
          </a:bodyPr>
          <a:lstStyle/>
          <a:p>
            <a:pPr algn="ctr"/>
            <a:r>
              <a:rPr lang="en-US" sz="2000" dirty="0">
                <a:solidFill>
                  <a:srgbClr val="262626"/>
                </a:solidFill>
              </a:rPr>
              <a:t>Form A or B</a:t>
            </a:r>
          </a:p>
          <a:p>
            <a:pPr algn="ctr"/>
            <a:r>
              <a:rPr lang="en-US" sz="2000" dirty="0">
                <a:solidFill>
                  <a:srgbClr val="262626"/>
                </a:solidFill>
              </a:rPr>
              <a:t>Each form (A or B) has its own story title and topic</a:t>
            </a:r>
          </a:p>
          <a:p>
            <a:pPr algn="ctr"/>
            <a:r>
              <a:rPr lang="en-US" sz="2000" dirty="0">
                <a:solidFill>
                  <a:srgbClr val="262626"/>
                </a:solidFill>
              </a:rPr>
              <a:t>Level 2, Grades 1-2</a:t>
            </a:r>
          </a:p>
        </p:txBody>
      </p:sp>
      <p:pic>
        <p:nvPicPr>
          <p:cNvPr id="3" name="Picture 2">
            <a:extLst>
              <a:ext uri="{FF2B5EF4-FFF2-40B4-BE49-F238E27FC236}">
                <a16:creationId xmlns:a16="http://schemas.microsoft.com/office/drawing/2014/main" id="{1E9C5D2E-D875-4AA9-A64E-9382814CDDC0}"/>
              </a:ext>
            </a:extLst>
          </p:cNvPr>
          <p:cNvPicPr>
            <a:picLocks noChangeAspect="1"/>
          </p:cNvPicPr>
          <p:nvPr/>
        </p:nvPicPr>
        <p:blipFill>
          <a:blip r:embed="rId8"/>
          <a:stretch>
            <a:fillRect/>
          </a:stretch>
        </p:blipFill>
        <p:spPr>
          <a:xfrm>
            <a:off x="4212611" y="982131"/>
            <a:ext cx="3804878" cy="4893735"/>
          </a:xfrm>
          <a:prstGeom prst="rect">
            <a:avLst/>
          </a:prstGeom>
          <a:ln w="57150" cmpd="thickThin">
            <a:solidFill>
              <a:srgbClr val="7F7F7F"/>
            </a:solidFill>
            <a:miter lim="800000"/>
          </a:ln>
        </p:spPr>
      </p:pic>
      <p:pic>
        <p:nvPicPr>
          <p:cNvPr id="5" name="Audio 4">
            <a:hlinkClick r:id="" action="ppaction://media"/>
            <a:extLst>
              <a:ext uri="{FF2B5EF4-FFF2-40B4-BE49-F238E27FC236}">
                <a16:creationId xmlns:a16="http://schemas.microsoft.com/office/drawing/2014/main" id="{2064B9E5-B6D0-4EB8-8AFE-887FAF71E70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4583640"/>
      </p:ext>
    </p:extLst>
  </p:cSld>
  <p:clrMapOvr>
    <a:masterClrMapping/>
  </p:clrMapOvr>
  <mc:AlternateContent xmlns:mc="http://schemas.openxmlformats.org/markup-compatibility/2006" xmlns:p14="http://schemas.microsoft.com/office/powerpoint/2010/main">
    <mc:Choice Requires="p14">
      <p:transition spd="slow" p14:dur="2000" advTm="11937"/>
    </mc:Choice>
    <mc:Fallback xmlns="">
      <p:transition spd="slow" advTm="1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36">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0" name="Rectangle 38">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90"/>
            <a:ext cx="2867411"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2"/>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DAA6B1E-DF45-4054-B00E-6D76486F34C5}"/>
              </a:ext>
            </a:extLst>
          </p:cNvPr>
          <p:cNvSpPr>
            <a:spLocks noGrp="1"/>
          </p:cNvSpPr>
          <p:nvPr>
            <p:ph type="title"/>
          </p:nvPr>
        </p:nvSpPr>
        <p:spPr>
          <a:xfrm>
            <a:off x="696855" y="972766"/>
            <a:ext cx="2126598" cy="1254868"/>
          </a:xfrm>
        </p:spPr>
        <p:txBody>
          <a:bodyPr anchor="b">
            <a:normAutofit/>
          </a:bodyPr>
          <a:lstStyle/>
          <a:p>
            <a:r>
              <a:rPr lang="en-US" sz="2200">
                <a:solidFill>
                  <a:srgbClr val="262626"/>
                </a:solidFill>
              </a:rPr>
              <a:t>KTEA-3 Written Expression Booklet</a:t>
            </a:r>
          </a:p>
        </p:txBody>
      </p:sp>
      <p:sp>
        <p:nvSpPr>
          <p:cNvPr id="8" name="Content Placeholder 7">
            <a:extLst>
              <a:ext uri="{FF2B5EF4-FFF2-40B4-BE49-F238E27FC236}">
                <a16:creationId xmlns:a16="http://schemas.microsoft.com/office/drawing/2014/main" id="{55A9BF35-E3C5-4B94-9503-1B73EEE6D870}"/>
              </a:ext>
            </a:extLst>
          </p:cNvPr>
          <p:cNvSpPr>
            <a:spLocks noGrp="1"/>
          </p:cNvSpPr>
          <p:nvPr>
            <p:ph idx="1"/>
          </p:nvPr>
        </p:nvSpPr>
        <p:spPr>
          <a:xfrm>
            <a:off x="696855" y="2430471"/>
            <a:ext cx="2126598" cy="3552039"/>
          </a:xfrm>
        </p:spPr>
        <p:txBody>
          <a:bodyPr>
            <a:normAutofit/>
          </a:bodyPr>
          <a:lstStyle/>
          <a:p>
            <a:r>
              <a:rPr lang="en-US" sz="2000" dirty="0">
                <a:solidFill>
                  <a:srgbClr val="262626"/>
                </a:solidFill>
              </a:rPr>
              <a:t>Form A or B</a:t>
            </a:r>
          </a:p>
          <a:p>
            <a:pPr algn="ctr"/>
            <a:r>
              <a:rPr lang="en-US" sz="2000" dirty="0">
                <a:solidFill>
                  <a:srgbClr val="262626"/>
                </a:solidFill>
              </a:rPr>
              <a:t>Each form (A or B) has its own story title and topic</a:t>
            </a:r>
          </a:p>
          <a:p>
            <a:r>
              <a:rPr lang="en-US" sz="2000" dirty="0">
                <a:solidFill>
                  <a:srgbClr val="262626"/>
                </a:solidFill>
              </a:rPr>
              <a:t>Level 3, Grades 3-5</a:t>
            </a:r>
          </a:p>
        </p:txBody>
      </p:sp>
      <p:sp useBgFill="1">
        <p:nvSpPr>
          <p:cNvPr id="43" name="Rectangle 42">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618" y="0"/>
            <a:ext cx="554738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47E8CE-6533-4BA7-B81C-EF396BF207A4}"/>
              </a:ext>
            </a:extLst>
          </p:cNvPr>
          <p:cNvPicPr>
            <a:picLocks noChangeAspect="1"/>
          </p:cNvPicPr>
          <p:nvPr/>
        </p:nvPicPr>
        <p:blipFill rotWithShape="1">
          <a:blip r:embed="rId6"/>
          <a:srcRect t="4157" r="-1" b="21280"/>
          <a:stretch/>
        </p:blipFill>
        <p:spPr>
          <a:xfrm>
            <a:off x="4076932" y="1174635"/>
            <a:ext cx="4573531" cy="4457683"/>
          </a:xfrm>
          <a:prstGeom prst="rect">
            <a:avLst/>
          </a:prstGeom>
        </p:spPr>
      </p:pic>
      <p:pic>
        <p:nvPicPr>
          <p:cNvPr id="5" name="Audio 4">
            <a:hlinkClick r:id="" action="ppaction://media"/>
            <a:extLst>
              <a:ext uri="{FF2B5EF4-FFF2-40B4-BE49-F238E27FC236}">
                <a16:creationId xmlns:a16="http://schemas.microsoft.com/office/drawing/2014/main" id="{B7D185F3-0100-453F-A931-5E865C3663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7842013"/>
      </p:ext>
    </p:extLst>
  </p:cSld>
  <p:clrMapOvr>
    <a:masterClrMapping/>
  </p:clrMapOvr>
  <mc:AlternateContent xmlns:mc="http://schemas.openxmlformats.org/markup-compatibility/2006" xmlns:p14="http://schemas.microsoft.com/office/powerpoint/2010/main">
    <mc:Choice Requires="p14">
      <p:transition spd="slow" p14:dur="2000" advTm="8843"/>
    </mc:Choice>
    <mc:Fallback xmlns="">
      <p:transition spd="slow" advTm="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90"/>
            <a:ext cx="2867411"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2"/>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DAA6B1E-DF45-4054-B00E-6D76486F34C5}"/>
              </a:ext>
            </a:extLst>
          </p:cNvPr>
          <p:cNvSpPr>
            <a:spLocks noGrp="1"/>
          </p:cNvSpPr>
          <p:nvPr>
            <p:ph type="title"/>
          </p:nvPr>
        </p:nvSpPr>
        <p:spPr>
          <a:xfrm>
            <a:off x="696855" y="972766"/>
            <a:ext cx="2126598" cy="1254868"/>
          </a:xfrm>
        </p:spPr>
        <p:txBody>
          <a:bodyPr anchor="b">
            <a:normAutofit fontScale="90000"/>
          </a:bodyPr>
          <a:lstStyle/>
          <a:p>
            <a:r>
              <a:rPr lang="en-US" sz="2400" dirty="0">
                <a:solidFill>
                  <a:srgbClr val="262626"/>
                </a:solidFill>
              </a:rPr>
              <a:t>KTEA-3 Written Expression Booklet</a:t>
            </a:r>
          </a:p>
        </p:txBody>
      </p:sp>
      <p:sp>
        <p:nvSpPr>
          <p:cNvPr id="8" name="Content Placeholder 7">
            <a:extLst>
              <a:ext uri="{FF2B5EF4-FFF2-40B4-BE49-F238E27FC236}">
                <a16:creationId xmlns:a16="http://schemas.microsoft.com/office/drawing/2014/main" id="{55A9BF35-E3C5-4B94-9503-1B73EEE6D870}"/>
              </a:ext>
            </a:extLst>
          </p:cNvPr>
          <p:cNvSpPr>
            <a:spLocks noGrp="1"/>
          </p:cNvSpPr>
          <p:nvPr>
            <p:ph idx="1"/>
          </p:nvPr>
        </p:nvSpPr>
        <p:spPr>
          <a:xfrm>
            <a:off x="524327" y="2430471"/>
            <a:ext cx="2586673" cy="3552039"/>
          </a:xfrm>
        </p:spPr>
        <p:txBody>
          <a:bodyPr>
            <a:normAutofit/>
          </a:bodyPr>
          <a:lstStyle/>
          <a:p>
            <a:r>
              <a:rPr lang="en-US" sz="2000" dirty="0">
                <a:solidFill>
                  <a:srgbClr val="262626"/>
                </a:solidFill>
              </a:rPr>
              <a:t>Form A or B</a:t>
            </a:r>
          </a:p>
          <a:p>
            <a:pPr algn="ctr"/>
            <a:r>
              <a:rPr lang="en-US" sz="2000" dirty="0">
                <a:solidFill>
                  <a:srgbClr val="262626"/>
                </a:solidFill>
              </a:rPr>
              <a:t>Each form (A or B) has its own story title and topic</a:t>
            </a:r>
          </a:p>
          <a:p>
            <a:r>
              <a:rPr lang="en-US" sz="2000" dirty="0">
                <a:solidFill>
                  <a:srgbClr val="262626"/>
                </a:solidFill>
              </a:rPr>
              <a:t>Level 4, Grades 6-12</a:t>
            </a:r>
          </a:p>
        </p:txBody>
      </p:sp>
      <p:sp useBgFill="1">
        <p:nvSpPr>
          <p:cNvPr id="17" name="Rectangle 16">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618" y="0"/>
            <a:ext cx="554738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0921AC8-D98E-4D3F-85F6-750D3B6D77F6}"/>
              </a:ext>
            </a:extLst>
          </p:cNvPr>
          <p:cNvPicPr>
            <a:picLocks noChangeAspect="1"/>
          </p:cNvPicPr>
          <p:nvPr/>
        </p:nvPicPr>
        <p:blipFill>
          <a:blip r:embed="rId6"/>
          <a:stretch>
            <a:fillRect/>
          </a:stretch>
        </p:blipFill>
        <p:spPr>
          <a:xfrm>
            <a:off x="4250513" y="609602"/>
            <a:ext cx="4226369" cy="5587749"/>
          </a:xfrm>
          <a:prstGeom prst="rect">
            <a:avLst/>
          </a:prstGeom>
        </p:spPr>
      </p:pic>
      <p:pic>
        <p:nvPicPr>
          <p:cNvPr id="5" name="Audio 4">
            <a:hlinkClick r:id="" action="ppaction://media"/>
            <a:extLst>
              <a:ext uri="{FF2B5EF4-FFF2-40B4-BE49-F238E27FC236}">
                <a16:creationId xmlns:a16="http://schemas.microsoft.com/office/drawing/2014/main" id="{60DBEE7B-591C-4DB3-8D63-1FCDBD15B4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4463461"/>
      </p:ext>
    </p:extLst>
  </p:cSld>
  <p:clrMapOvr>
    <a:masterClrMapping/>
  </p:clrMapOvr>
  <mc:AlternateContent xmlns:mc="http://schemas.openxmlformats.org/markup-compatibility/2006" xmlns:p14="http://schemas.microsoft.com/office/powerpoint/2010/main">
    <mc:Choice Requires="p14">
      <p:transition spd="slow" p14:dur="2000" advTm="9134"/>
    </mc:Choice>
    <mc:Fallback xmlns="">
      <p:transition spd="slow" advTm="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C8050BEDF0B409A8FE9FD67F767D2" ma:contentTypeVersion="33" ma:contentTypeDescription="Create a new document." ma:contentTypeScope="" ma:versionID="a3d96689b144f932aa27826dba06cc5b">
  <xsd:schema xmlns:xsd="http://www.w3.org/2001/XMLSchema" xmlns:xs="http://www.w3.org/2001/XMLSchema" xmlns:p="http://schemas.microsoft.com/office/2006/metadata/properties" xmlns:ns3="ec89d4d9-1a9a-4735-bfa8-35012edd4430" xmlns:ns4="ca1b6fec-5ace-4876-b1a6-b69be5f484bc" targetNamespace="http://schemas.microsoft.com/office/2006/metadata/properties" ma:root="true" ma:fieldsID="3099ed5a843bd0ec279202e96ba4b3b0" ns3:_="" ns4:_="">
    <xsd:import namespace="ec89d4d9-1a9a-4735-bfa8-35012edd4430"/>
    <xsd:import namespace="ca1b6fec-5ace-4876-b1a6-b69be5f484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89d4d9-1a9a-4735-bfa8-35012edd443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1b6fec-5ace-4876-b1a6-b69be5f484b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5" nillable="true" ma:displayName="Math Settings" ma:internalName="Math_Settings">
      <xsd:simpleType>
        <xsd:restriction base="dms:Text"/>
      </xsd:simple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1" nillable="true" ma:displayName="Distribution Groups" ma:internalName="Distribution_Groups">
      <xsd:simpleType>
        <xsd:restriction base="dms:Note">
          <xsd:maxLength value="255"/>
        </xsd:restriction>
      </xsd:simpleType>
    </xsd:element>
    <xsd:element name="LMS_Mappings" ma:index="32" nillable="true" ma:displayName="LMS Mappings" ma:internalName="LMS_Mappings">
      <xsd:simpleType>
        <xsd:restriction base="dms:Note">
          <xsd:maxLength value="255"/>
        </xsd:restriction>
      </xsd:simpleType>
    </xsd:element>
    <xsd:element name="Invited_Teachers" ma:index="33" nillable="true" ma:displayName="Invited Teachers" ma:internalName="Invited_Teachers">
      <xsd:simpleType>
        <xsd:restriction base="dms:Note">
          <xsd:maxLength value="255"/>
        </xsd:restriction>
      </xsd:simpleType>
    </xsd:element>
    <xsd:element name="Invited_Students" ma:index="34" nillable="true" ma:displayName="Invited Students" ma:internalName="Invited_Students">
      <xsd:simpleType>
        <xsd:restriction base="dms:Note">
          <xsd:maxLength value="255"/>
        </xsd:restriction>
      </xsd:simpleType>
    </xsd:element>
    <xsd:element name="Self_Registration_Enabled" ma:index="35" nillable="true" ma:displayName="Self Registration Enabled" ma:internalName="Self_Registration_Enabled">
      <xsd:simpleType>
        <xsd:restriction base="dms:Boolean"/>
      </xsd:simpleType>
    </xsd:element>
    <xsd:element name="Has_Teacher_Only_SectionGroup" ma:index="36" nillable="true" ma:displayName="Has Teacher Only SectionGroup" ma:internalName="Has_Teacher_Only_SectionGroup">
      <xsd:simpleType>
        <xsd:restriction base="dms:Boolean"/>
      </xsd:simpleType>
    </xsd:element>
    <xsd:element name="Is_Collaboration_Space_Locked" ma:index="37" nillable="true" ma:displayName="Is Collaboration Space Locked" ma:internalName="Is_Collaboration_Space_Locked">
      <xsd:simpleType>
        <xsd:restriction base="dms:Boolea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ultureName xmlns="ca1b6fec-5ace-4876-b1a6-b69be5f484bc" xsi:nil="true"/>
    <Owner xmlns="ca1b6fec-5ace-4876-b1a6-b69be5f484bc">
      <UserInfo>
        <DisplayName/>
        <AccountId xsi:nil="true"/>
        <AccountType/>
      </UserInfo>
    </Owner>
    <Distribution_Groups xmlns="ca1b6fec-5ace-4876-b1a6-b69be5f484bc" xsi:nil="true"/>
    <TeamsChannelId xmlns="ca1b6fec-5ace-4876-b1a6-b69be5f484bc" xsi:nil="true"/>
    <IsNotebookLocked xmlns="ca1b6fec-5ace-4876-b1a6-b69be5f484bc" xsi:nil="true"/>
    <NotebookType xmlns="ca1b6fec-5ace-4876-b1a6-b69be5f484bc" xsi:nil="true"/>
    <FolderType xmlns="ca1b6fec-5ace-4876-b1a6-b69be5f484bc" xsi:nil="true"/>
    <Has_Teacher_Only_SectionGroup xmlns="ca1b6fec-5ace-4876-b1a6-b69be5f484bc" xsi:nil="true"/>
    <Is_Collaboration_Space_Locked xmlns="ca1b6fec-5ace-4876-b1a6-b69be5f484bc" xsi:nil="true"/>
    <Teachers xmlns="ca1b6fec-5ace-4876-b1a6-b69be5f484bc">
      <UserInfo>
        <DisplayName/>
        <AccountId xsi:nil="true"/>
        <AccountType/>
      </UserInfo>
    </Teachers>
    <DefaultSectionNames xmlns="ca1b6fec-5ace-4876-b1a6-b69be5f484bc" xsi:nil="true"/>
    <Math_Settings xmlns="ca1b6fec-5ace-4876-b1a6-b69be5f484bc" xsi:nil="true"/>
    <Templates xmlns="ca1b6fec-5ace-4876-b1a6-b69be5f484bc" xsi:nil="true"/>
    <Self_Registration_Enabled xmlns="ca1b6fec-5ace-4876-b1a6-b69be5f484bc" xsi:nil="true"/>
    <Invited_Teachers xmlns="ca1b6fec-5ace-4876-b1a6-b69be5f484bc" xsi:nil="true"/>
    <Invited_Students xmlns="ca1b6fec-5ace-4876-b1a6-b69be5f484bc" xsi:nil="true"/>
    <Students xmlns="ca1b6fec-5ace-4876-b1a6-b69be5f484bc">
      <UserInfo>
        <DisplayName/>
        <AccountId xsi:nil="true"/>
        <AccountType/>
      </UserInfo>
    </Students>
    <Student_Groups xmlns="ca1b6fec-5ace-4876-b1a6-b69be5f484bc">
      <UserInfo>
        <DisplayName/>
        <AccountId xsi:nil="true"/>
        <AccountType/>
      </UserInfo>
    </Student_Groups>
    <AppVersion xmlns="ca1b6fec-5ace-4876-b1a6-b69be5f484bc" xsi:nil="true"/>
    <LMS_Mappings xmlns="ca1b6fec-5ace-4876-b1a6-b69be5f484bc" xsi:nil="true"/>
  </documentManagement>
</p:properties>
</file>

<file path=customXml/itemProps1.xml><?xml version="1.0" encoding="utf-8"?>
<ds:datastoreItem xmlns:ds="http://schemas.openxmlformats.org/officeDocument/2006/customXml" ds:itemID="{604267D0-4BFD-404E-B1F5-0665B2902CC8}">
  <ds:schemaRefs>
    <ds:schemaRef ds:uri="http://schemas.microsoft.com/sharepoint/v3/contenttype/forms"/>
  </ds:schemaRefs>
</ds:datastoreItem>
</file>

<file path=customXml/itemProps2.xml><?xml version="1.0" encoding="utf-8"?>
<ds:datastoreItem xmlns:ds="http://schemas.openxmlformats.org/officeDocument/2006/customXml" ds:itemID="{719CE32B-F8C2-4D9F-995B-38E08228CA2E}">
  <ds:schemaRefs>
    <ds:schemaRef ds:uri="ca1b6fec-5ace-4876-b1a6-b69be5f484bc"/>
    <ds:schemaRef ds:uri="ec89d4d9-1a9a-4735-bfa8-35012edd44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11CFAA-A788-4928-AAC0-A6746FF6AC98}">
  <ds:schemaRefs>
    <ds:schemaRef ds:uri="http://purl.org/dc/term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ca1b6fec-5ace-4876-b1a6-b69be5f484bc"/>
    <ds:schemaRef ds:uri="ec89d4d9-1a9a-4735-bfa8-35012edd443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TotalTime>
  <Words>893</Words>
  <Application>Microsoft Office PowerPoint</Application>
  <PresentationFormat>On-screen Show (4:3)</PresentationFormat>
  <Paragraphs>103</Paragraphs>
  <Slides>17</Slides>
  <Notes>15</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Garamond</vt:lpstr>
      <vt:lpstr>Organic</vt:lpstr>
      <vt:lpstr> Writing Core Subtests  on the KTEA 3</vt:lpstr>
      <vt:lpstr>PowerPoint Presentation</vt:lpstr>
      <vt:lpstr>PowerPoint Presentation</vt:lpstr>
      <vt:lpstr>WRITTEN EXPRESSIOIN</vt:lpstr>
      <vt:lpstr>KTEA-3 Response Booklet</vt:lpstr>
      <vt:lpstr>KTEA-3 Written Expression</vt:lpstr>
      <vt:lpstr>KTEA-3 Written Expression Booklet</vt:lpstr>
      <vt:lpstr>KTEA-3 Written Expression Booklet</vt:lpstr>
      <vt:lpstr>KTEA-3 Written Expression Booklet</vt:lpstr>
      <vt:lpstr>SCORING WRITTEN EXPRESSION</vt:lpstr>
      <vt:lpstr>KTEA-3 Record Form</vt:lpstr>
      <vt:lpstr>PowerPoint Presentation</vt:lpstr>
      <vt:lpstr>SCORING</vt:lpstr>
      <vt:lpstr>SPELLING</vt:lpstr>
      <vt:lpstr>Spelling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Writing Core Subtests  on the KTEA 3</dc:title>
  <dc:creator>Lackey, Teresa</dc:creator>
  <cp:lastModifiedBy>Nelson, Kimberly</cp:lastModifiedBy>
  <cp:revision>9</cp:revision>
  <dcterms:created xsi:type="dcterms:W3CDTF">2020-09-29T20:35:37Z</dcterms:created>
  <dcterms:modified xsi:type="dcterms:W3CDTF">2020-10-06T18:34:53Z</dcterms:modified>
</cp:coreProperties>
</file>